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2"/>
  </p:notesMasterIdLst>
  <p:sldIdLst>
    <p:sldId id="285" r:id="rId5"/>
    <p:sldId id="257" r:id="rId6"/>
    <p:sldId id="258" r:id="rId7"/>
    <p:sldId id="286" r:id="rId8"/>
    <p:sldId id="263" r:id="rId9"/>
    <p:sldId id="267" r:id="rId10"/>
    <p:sldId id="287" r:id="rId11"/>
    <p:sldId id="265" r:id="rId12"/>
    <p:sldId id="278" r:id="rId13"/>
    <p:sldId id="288" r:id="rId14"/>
    <p:sldId id="289" r:id="rId15"/>
    <p:sldId id="290" r:id="rId16"/>
    <p:sldId id="291" r:id="rId17"/>
    <p:sldId id="292" r:id="rId18"/>
    <p:sldId id="293" r:id="rId19"/>
    <p:sldId id="274"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6A49"/>
    <a:srgbClr val="B15725"/>
    <a:srgbClr val="D46B30"/>
    <a:srgbClr val="F98667"/>
    <a:srgbClr val="D63A3A"/>
    <a:srgbClr val="F6C3A0"/>
    <a:srgbClr val="B41E1E"/>
    <a:srgbClr val="F8715A"/>
    <a:srgbClr val="DEB54E"/>
    <a:srgbClr val="E5C5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media/hdphoto1.wdp>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jpeg>
</file>

<file path=ppt/media/image29.jpeg>
</file>

<file path=ppt/media/image3.jpeg>
</file>

<file path=ppt/media/image30.jpeg>
</file>

<file path=ppt/media/image31.png>
</file>

<file path=ppt/media/image32.png>
</file>

<file path=ppt/media/image4.jpeg>
</file>

<file path=ppt/media/image5.png>
</file>

<file path=ppt/media/image6.sv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5B5576-FC7F-4172-8013-B70EF6772E82}" type="datetimeFigureOut">
              <a:rPr lang="en-IN" smtClean="0"/>
              <a:t>16-01-2023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4E4429-2E85-4F9E-9620-927A9CE24CB0}" type="slidenum">
              <a:rPr lang="en-IN" smtClean="0"/>
              <a:t>‹#›</a:t>
            </a:fld>
            <a:endParaRPr lang="en-IN"/>
          </a:p>
        </p:txBody>
      </p:sp>
    </p:spTree>
    <p:extLst>
      <p:ext uri="{BB962C8B-B14F-4D97-AF65-F5344CB8AC3E}">
        <p14:creationId xmlns:p14="http://schemas.microsoft.com/office/powerpoint/2010/main" val="1697047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4E4429-2E85-4F9E-9620-927A9CE24CB0}" type="slidenum">
              <a:rPr lang="en-IN" smtClean="0"/>
              <a:t>3</a:t>
            </a:fld>
            <a:endParaRPr lang="en-IN"/>
          </a:p>
        </p:txBody>
      </p:sp>
    </p:spTree>
    <p:extLst>
      <p:ext uri="{BB962C8B-B14F-4D97-AF65-F5344CB8AC3E}">
        <p14:creationId xmlns:p14="http://schemas.microsoft.com/office/powerpoint/2010/main" val="2141125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4E4429-2E85-4F9E-9620-927A9CE24CB0}" type="slidenum">
              <a:rPr lang="en-IN" smtClean="0"/>
              <a:t>4</a:t>
            </a:fld>
            <a:endParaRPr lang="en-IN"/>
          </a:p>
        </p:txBody>
      </p:sp>
    </p:spTree>
    <p:extLst>
      <p:ext uri="{BB962C8B-B14F-4D97-AF65-F5344CB8AC3E}">
        <p14:creationId xmlns:p14="http://schemas.microsoft.com/office/powerpoint/2010/main" val="2133905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4E4429-2E85-4F9E-9620-927A9CE24CB0}" type="slidenum">
              <a:rPr lang="en-IN" smtClean="0"/>
              <a:t>6</a:t>
            </a:fld>
            <a:endParaRPr lang="en-IN"/>
          </a:p>
        </p:txBody>
      </p:sp>
    </p:spTree>
    <p:extLst>
      <p:ext uri="{BB962C8B-B14F-4D97-AF65-F5344CB8AC3E}">
        <p14:creationId xmlns:p14="http://schemas.microsoft.com/office/powerpoint/2010/main" val="3954776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4E4429-2E85-4F9E-9620-927A9CE24CB0}" type="slidenum">
              <a:rPr lang="en-IN" smtClean="0"/>
              <a:t>8</a:t>
            </a:fld>
            <a:endParaRPr lang="en-IN"/>
          </a:p>
        </p:txBody>
      </p:sp>
    </p:spTree>
    <p:extLst>
      <p:ext uri="{BB962C8B-B14F-4D97-AF65-F5344CB8AC3E}">
        <p14:creationId xmlns:p14="http://schemas.microsoft.com/office/powerpoint/2010/main" val="2182870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4E4429-2E85-4F9E-9620-927A9CE24CB0}" type="slidenum">
              <a:rPr lang="en-IN" smtClean="0"/>
              <a:t>10</a:t>
            </a:fld>
            <a:endParaRPr lang="en-IN"/>
          </a:p>
        </p:txBody>
      </p:sp>
    </p:spTree>
    <p:extLst>
      <p:ext uri="{BB962C8B-B14F-4D97-AF65-F5344CB8AC3E}">
        <p14:creationId xmlns:p14="http://schemas.microsoft.com/office/powerpoint/2010/main" val="6035148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4E4429-2E85-4F9E-9620-927A9CE24CB0}" type="slidenum">
              <a:rPr lang="en-IN" smtClean="0"/>
              <a:t>11</a:t>
            </a:fld>
            <a:endParaRPr lang="en-IN"/>
          </a:p>
        </p:txBody>
      </p:sp>
    </p:spTree>
    <p:extLst>
      <p:ext uri="{BB962C8B-B14F-4D97-AF65-F5344CB8AC3E}">
        <p14:creationId xmlns:p14="http://schemas.microsoft.com/office/powerpoint/2010/main" val="74192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4E4429-2E85-4F9E-9620-927A9CE24CB0}" type="slidenum">
              <a:rPr lang="en-IN" smtClean="0"/>
              <a:t>13</a:t>
            </a:fld>
            <a:endParaRPr lang="en-IN"/>
          </a:p>
        </p:txBody>
      </p:sp>
    </p:spTree>
    <p:extLst>
      <p:ext uri="{BB962C8B-B14F-4D97-AF65-F5344CB8AC3E}">
        <p14:creationId xmlns:p14="http://schemas.microsoft.com/office/powerpoint/2010/main" val="22819740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4E4429-2E85-4F9E-9620-927A9CE24CB0}" type="slidenum">
              <a:rPr lang="en-IN" smtClean="0"/>
              <a:t>15</a:t>
            </a:fld>
            <a:endParaRPr lang="en-IN"/>
          </a:p>
        </p:txBody>
      </p:sp>
    </p:spTree>
    <p:extLst>
      <p:ext uri="{BB962C8B-B14F-4D97-AF65-F5344CB8AC3E}">
        <p14:creationId xmlns:p14="http://schemas.microsoft.com/office/powerpoint/2010/main" val="1601666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B1B20-44D7-93D4-DBC1-0138A4B367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1687994-FBC7-C006-CBDF-4644F48E81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0979E2D1-BE7D-FFEF-49C1-6E26FF0DC6A1}"/>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5" name="Footer Placeholder 4">
            <a:extLst>
              <a:ext uri="{FF2B5EF4-FFF2-40B4-BE49-F238E27FC236}">
                <a16:creationId xmlns:a16="http://schemas.microsoft.com/office/drawing/2014/main" id="{875EB2E0-90E1-8743-0BBD-C33E4D65FF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620C03-AE97-1FE3-A61D-E79225EA8284}"/>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2739804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B9405-4EA0-CCE0-C699-0831DB326C2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3599D27-811A-6AB9-362B-A096BBAFA2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7D8012-8438-A673-B920-0DC66D33EE3F}"/>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5" name="Footer Placeholder 4">
            <a:extLst>
              <a:ext uri="{FF2B5EF4-FFF2-40B4-BE49-F238E27FC236}">
                <a16:creationId xmlns:a16="http://schemas.microsoft.com/office/drawing/2014/main" id="{0B6F0896-9B70-626D-CB89-07B670BF9A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2301D7-362C-4ACF-3CAE-73A57BBC7042}"/>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3678029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B318F7F-A6F7-072B-050A-9EEB349FF08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5EC7C33-C2A9-098F-88DB-271E912AA9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A2B8BB4-45B7-F9F6-8817-3664E6A2D81E}"/>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5" name="Footer Placeholder 4">
            <a:extLst>
              <a:ext uri="{FF2B5EF4-FFF2-40B4-BE49-F238E27FC236}">
                <a16:creationId xmlns:a16="http://schemas.microsoft.com/office/drawing/2014/main" id="{A65D14C8-EE9F-BF1C-6CC0-6902420607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B8840BB-B784-74F1-6BDC-41D275533F2C}"/>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3593679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7E65-1222-DF61-AAB4-AB00980E52D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037F66D-4520-279B-0F95-4777D95A1C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DDA7973-9FF5-A431-615F-4A19D2B34A3C}"/>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5" name="Footer Placeholder 4">
            <a:extLst>
              <a:ext uri="{FF2B5EF4-FFF2-40B4-BE49-F238E27FC236}">
                <a16:creationId xmlns:a16="http://schemas.microsoft.com/office/drawing/2014/main" id="{45D0623D-6FE2-0BB3-EC95-07CD9A55778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86BEE4E-0F92-4F04-FE52-D7B918A08027}"/>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4216077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12243-2D01-0074-DAF2-E34B2ACD772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9561B5D-F011-20CE-7913-3DDBDE1EBA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C887E6-0F34-4491-F602-914012180DB4}"/>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5" name="Footer Placeholder 4">
            <a:extLst>
              <a:ext uri="{FF2B5EF4-FFF2-40B4-BE49-F238E27FC236}">
                <a16:creationId xmlns:a16="http://schemas.microsoft.com/office/drawing/2014/main" id="{4178C398-DCD2-D8DC-D8C3-25BE457479C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D4B3386-CA40-CC53-E32D-D1C429D2289E}"/>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1044407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4AB39-F2B0-80B7-9199-CE642B94865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28DF6A0-A925-A3AD-7D29-182D78AF8A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5F0633D-305F-7CB6-E71D-B9F3748319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AD62F60-B829-43B4-9F2F-9BE90E75915C}"/>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6" name="Footer Placeholder 5">
            <a:extLst>
              <a:ext uri="{FF2B5EF4-FFF2-40B4-BE49-F238E27FC236}">
                <a16:creationId xmlns:a16="http://schemas.microsoft.com/office/drawing/2014/main" id="{11A0C4D0-3BDD-BA7B-4CD0-493F266AF2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9AC66AF-A649-02FE-B308-BDE8F14426A0}"/>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3875942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FBFE-CE76-3B87-17EC-70155F91FC2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7D21B2-4480-AE46-0B7A-8A32AD8CC3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D10C51F-DBF4-3B11-BEA2-32BBF0A5119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110DFDA-CB9B-E915-3D25-7044DF3670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BCAB455-EE6C-0472-E933-236BD93494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E8A42DE-F2F6-FC1D-7AC6-33BA20DBFB70}"/>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8" name="Footer Placeholder 7">
            <a:extLst>
              <a:ext uri="{FF2B5EF4-FFF2-40B4-BE49-F238E27FC236}">
                <a16:creationId xmlns:a16="http://schemas.microsoft.com/office/drawing/2014/main" id="{EC9FE98D-AA10-DA2C-CE9E-4CF0D4D1977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B05B9E2-6B73-AC5A-95E6-6F07916A6971}"/>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387244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E6583-86AA-C876-F424-DAF1CD8014A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77BA198-15D9-9A09-3F31-8B706BE1F2BA}"/>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4" name="Footer Placeholder 3">
            <a:extLst>
              <a:ext uri="{FF2B5EF4-FFF2-40B4-BE49-F238E27FC236}">
                <a16:creationId xmlns:a16="http://schemas.microsoft.com/office/drawing/2014/main" id="{7A00EAF6-AC30-DAB8-515C-BDD0D114907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BBE496A-4807-D3A1-56E8-7F26EB645C6F}"/>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4143303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62E521-2965-112F-686B-6964E32B65F3}"/>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3" name="Footer Placeholder 2">
            <a:extLst>
              <a:ext uri="{FF2B5EF4-FFF2-40B4-BE49-F238E27FC236}">
                <a16:creationId xmlns:a16="http://schemas.microsoft.com/office/drawing/2014/main" id="{1D799673-7C75-079D-F21A-84970614C75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D139457-49AE-352E-20A7-F38CEF475773}"/>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3744269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10D89-DE3A-C7DF-118E-5B216E761E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62F7928-B058-D773-8C98-98C55A3C6A5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03C318F-BE88-5ACE-69AB-8242C1679D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0995F7-10D1-F911-EA6D-2FE62DD881AE}"/>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6" name="Footer Placeholder 5">
            <a:extLst>
              <a:ext uri="{FF2B5EF4-FFF2-40B4-BE49-F238E27FC236}">
                <a16:creationId xmlns:a16="http://schemas.microsoft.com/office/drawing/2014/main" id="{E269E441-1DAB-889D-E636-47AFCF33778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A9BB277-01C0-EB69-762F-1E025808EA3F}"/>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41039398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0D984-A98B-1D2C-C9E5-0F3B7814CB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088DC32-8819-A394-122F-C7F629DDEF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D238EFA-0C2A-0C0B-EFF0-491C05BFE1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A7269D-5E30-60A7-9BBE-914E2011AB9B}"/>
              </a:ext>
            </a:extLst>
          </p:cNvPr>
          <p:cNvSpPr>
            <a:spLocks noGrp="1"/>
          </p:cNvSpPr>
          <p:nvPr>
            <p:ph type="dt" sz="half" idx="10"/>
          </p:nvPr>
        </p:nvSpPr>
        <p:spPr/>
        <p:txBody>
          <a:bodyPr/>
          <a:lstStyle/>
          <a:p>
            <a:fld id="{04A89889-997E-4788-B747-6AA9D5AEF076}" type="datetimeFigureOut">
              <a:rPr lang="en-IN" smtClean="0"/>
              <a:t>16-01-2023</a:t>
            </a:fld>
            <a:endParaRPr lang="en-IN"/>
          </a:p>
        </p:txBody>
      </p:sp>
      <p:sp>
        <p:nvSpPr>
          <p:cNvPr id="6" name="Footer Placeholder 5">
            <a:extLst>
              <a:ext uri="{FF2B5EF4-FFF2-40B4-BE49-F238E27FC236}">
                <a16:creationId xmlns:a16="http://schemas.microsoft.com/office/drawing/2014/main" id="{7E8486D3-6304-B4CC-820F-431C1DF223A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AC098A6-97A6-8AAD-DCFC-7E716FA1E9D1}"/>
              </a:ext>
            </a:extLst>
          </p:cNvPr>
          <p:cNvSpPr>
            <a:spLocks noGrp="1"/>
          </p:cNvSpPr>
          <p:nvPr>
            <p:ph type="sldNum" sz="quarter" idx="12"/>
          </p:nvPr>
        </p:nvSpPr>
        <p:spPr/>
        <p:txBody>
          <a:bodyPr/>
          <a:lstStyle/>
          <a:p>
            <a:fld id="{A26A4639-5AFE-46B8-BC75-02EBBAD334CB}" type="slidenum">
              <a:rPr lang="en-IN" smtClean="0"/>
              <a:t>‹#›</a:t>
            </a:fld>
            <a:endParaRPr lang="en-IN"/>
          </a:p>
        </p:txBody>
      </p:sp>
    </p:spTree>
    <p:extLst>
      <p:ext uri="{BB962C8B-B14F-4D97-AF65-F5344CB8AC3E}">
        <p14:creationId xmlns:p14="http://schemas.microsoft.com/office/powerpoint/2010/main" val="2599856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55567C-382B-D3A3-4E99-8481962027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0993B49-B58A-21DF-95D6-7266DA075A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C2AB35-DD75-EED1-B3A8-3CA96E58043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A89889-997E-4788-B747-6AA9D5AEF076}" type="datetimeFigureOut">
              <a:rPr lang="en-IN" smtClean="0"/>
              <a:t>16-01-2023</a:t>
            </a:fld>
            <a:endParaRPr lang="en-IN"/>
          </a:p>
        </p:txBody>
      </p:sp>
      <p:sp>
        <p:nvSpPr>
          <p:cNvPr id="5" name="Footer Placeholder 4">
            <a:extLst>
              <a:ext uri="{FF2B5EF4-FFF2-40B4-BE49-F238E27FC236}">
                <a16:creationId xmlns:a16="http://schemas.microsoft.com/office/drawing/2014/main" id="{B3E688B2-AAC9-7F36-D1D7-9943F52131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C74281F-F2F5-BBC9-A88A-2CA46F9D0C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6A4639-5AFE-46B8-BC75-02EBBAD334CB}" type="slidenum">
              <a:rPr lang="en-IN" smtClean="0"/>
              <a:t>‹#›</a:t>
            </a:fld>
            <a:endParaRPr lang="en-IN"/>
          </a:p>
        </p:txBody>
      </p:sp>
    </p:spTree>
    <p:extLst>
      <p:ext uri="{BB962C8B-B14F-4D97-AF65-F5344CB8AC3E}">
        <p14:creationId xmlns:p14="http://schemas.microsoft.com/office/powerpoint/2010/main" val="30666161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jpeg"/><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6.jpe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9.jpeg"/><Relationship Id="rId1" Type="http://schemas.openxmlformats.org/officeDocument/2006/relationships/slideLayout" Target="../slideLayouts/slideLayout7.xml"/><Relationship Id="rId4" Type="http://schemas.openxmlformats.org/officeDocument/2006/relationships/image" Target="../media/image28.jpeg"/></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29.jpeg"/></Relationships>
</file>

<file path=ppt/slides/_rels/slide1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iny, cheap solution for quantum-secure encryption | McKelvey School of  Engineering at Washington University in St. Louis">
            <a:extLst>
              <a:ext uri="{FF2B5EF4-FFF2-40B4-BE49-F238E27FC236}">
                <a16:creationId xmlns:a16="http://schemas.microsoft.com/office/drawing/2014/main" id="{18350439-041C-8466-1DCD-D8C912EE43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4138"/>
            <a:ext cx="12192000" cy="704213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C3EB41B-5ADA-5882-95BE-C99AA3DD4DF1}"/>
              </a:ext>
            </a:extLst>
          </p:cNvPr>
          <p:cNvSpPr txBox="1"/>
          <p:nvPr/>
        </p:nvSpPr>
        <p:spPr>
          <a:xfrm>
            <a:off x="4996205" y="184139"/>
            <a:ext cx="6804173" cy="1938992"/>
          </a:xfrm>
          <a:prstGeom prst="rect">
            <a:avLst/>
          </a:prstGeom>
          <a:noFill/>
        </p:spPr>
        <p:txBody>
          <a:bodyPr wrap="square">
            <a:spAutoFit/>
          </a:bodyPr>
          <a:lstStyle/>
          <a:p>
            <a:r>
              <a:rPr lang="en-US" sz="4000" i="1" dirty="0">
                <a:ln w="12700">
                  <a:solidFill>
                    <a:schemeClr val="bg1">
                      <a:lumMod val="95000"/>
                    </a:schemeClr>
                  </a:solidFill>
                </a:ln>
                <a:solidFill>
                  <a:srgbClr val="CD8BF5"/>
                </a:solidFill>
                <a:effectLst>
                  <a:glow rad="101600">
                    <a:schemeClr val="accent3">
                      <a:satMod val="175000"/>
                      <a:alpha val="40000"/>
                    </a:schemeClr>
                  </a:glow>
                </a:effectLst>
                <a:latin typeface="Lucida Fax" panose="02060602050505020204" pitchFamily="18" charset="0"/>
              </a:rPr>
              <a:t>CUSTOM ENCRYPTION </a:t>
            </a:r>
          </a:p>
          <a:p>
            <a:r>
              <a:rPr lang="en-US" sz="4000" i="1" dirty="0">
                <a:ln w="12700">
                  <a:solidFill>
                    <a:schemeClr val="bg1">
                      <a:lumMod val="95000"/>
                    </a:schemeClr>
                  </a:solidFill>
                </a:ln>
                <a:solidFill>
                  <a:srgbClr val="CD8BF5"/>
                </a:solidFill>
                <a:effectLst>
                  <a:glow rad="101600">
                    <a:schemeClr val="accent3">
                      <a:satMod val="175000"/>
                      <a:alpha val="40000"/>
                    </a:schemeClr>
                  </a:glow>
                </a:effectLst>
                <a:latin typeface="Lucida Fax" panose="02060602050505020204" pitchFamily="18" charset="0"/>
              </a:rPr>
              <a:t>               AND </a:t>
            </a:r>
          </a:p>
          <a:p>
            <a:r>
              <a:rPr lang="en-US" sz="4000" i="1" dirty="0">
                <a:ln w="12700">
                  <a:solidFill>
                    <a:schemeClr val="bg1">
                      <a:lumMod val="95000"/>
                    </a:schemeClr>
                  </a:solidFill>
                </a:ln>
                <a:solidFill>
                  <a:srgbClr val="CD8BF5"/>
                </a:solidFill>
                <a:effectLst>
                  <a:glow rad="101600">
                    <a:schemeClr val="accent3">
                      <a:satMod val="175000"/>
                      <a:alpha val="40000"/>
                    </a:schemeClr>
                  </a:glow>
                </a:effectLst>
                <a:latin typeface="Lucida Fax" panose="02060602050505020204" pitchFamily="18" charset="0"/>
              </a:rPr>
              <a:t>DECRYPTION SOFTWARE</a:t>
            </a:r>
            <a:endParaRPr lang="en-IN" sz="4000" i="1" dirty="0">
              <a:ln w="12700">
                <a:solidFill>
                  <a:schemeClr val="bg1">
                    <a:lumMod val="95000"/>
                  </a:schemeClr>
                </a:solidFill>
              </a:ln>
              <a:solidFill>
                <a:srgbClr val="CD8BF5"/>
              </a:solidFill>
              <a:effectLst>
                <a:glow rad="101600">
                  <a:schemeClr val="accent3">
                    <a:satMod val="175000"/>
                    <a:alpha val="40000"/>
                  </a:schemeClr>
                </a:glow>
              </a:effectLst>
              <a:latin typeface="Lucida Fax" panose="02060602050505020204" pitchFamily="18" charset="0"/>
            </a:endParaRPr>
          </a:p>
        </p:txBody>
      </p:sp>
      <p:cxnSp>
        <p:nvCxnSpPr>
          <p:cNvPr id="7" name="Straight Connector 6">
            <a:extLst>
              <a:ext uri="{FF2B5EF4-FFF2-40B4-BE49-F238E27FC236}">
                <a16:creationId xmlns:a16="http://schemas.microsoft.com/office/drawing/2014/main" id="{F8E9890E-64B7-71FF-CFD4-0369D66DD1BD}"/>
              </a:ext>
            </a:extLst>
          </p:cNvPr>
          <p:cNvCxnSpPr>
            <a:cxnSpLocks/>
          </p:cNvCxnSpPr>
          <p:nvPr/>
        </p:nvCxnSpPr>
        <p:spPr>
          <a:xfrm>
            <a:off x="4763911" y="2309567"/>
            <a:ext cx="7319272" cy="0"/>
          </a:xfrm>
          <a:prstGeom prst="line">
            <a:avLst/>
          </a:prstGeom>
          <a:ln w="38100">
            <a:solidFill>
              <a:schemeClr val="accent5">
                <a:lumMod val="60000"/>
                <a:lumOff val="40000"/>
              </a:schemeClr>
            </a:solidFill>
          </a:ln>
          <a:effectLst>
            <a:glow rad="101600">
              <a:schemeClr val="accent5">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3F64BD58-DC59-96C2-E931-39D2C143CB99}"/>
              </a:ext>
            </a:extLst>
          </p:cNvPr>
          <p:cNvSpPr txBox="1"/>
          <p:nvPr/>
        </p:nvSpPr>
        <p:spPr>
          <a:xfrm>
            <a:off x="7325907" y="2625586"/>
            <a:ext cx="4474472" cy="2739211"/>
          </a:xfrm>
          <a:prstGeom prst="rect">
            <a:avLst/>
          </a:prstGeom>
          <a:noFill/>
        </p:spPr>
        <p:txBody>
          <a:bodyPr wrap="square">
            <a:spAutoFit/>
          </a:bodyPr>
          <a:lstStyle/>
          <a:p>
            <a:pPr marL="0" indent="0" algn="ctr">
              <a:buNone/>
            </a:pPr>
            <a:r>
              <a:rPr lang="en-US" sz="4000" u="sng" dirty="0">
                <a:ln w="12700">
                  <a:solidFill>
                    <a:srgbClr val="F3DAFA"/>
                  </a:solidFill>
                </a:ln>
                <a:solidFill>
                  <a:srgbClr val="F272D7"/>
                </a:solidFill>
                <a:effectLst>
                  <a:glow rad="101600">
                    <a:schemeClr val="accent3">
                      <a:satMod val="175000"/>
                      <a:alpha val="40000"/>
                    </a:schemeClr>
                  </a:glow>
                </a:effectLst>
                <a:latin typeface="Footlight MT Light" panose="0204060206030A020304" pitchFamily="18" charset="0"/>
              </a:rPr>
              <a:t>Group Members</a:t>
            </a:r>
            <a:r>
              <a:rPr lang="en-US" sz="4000" dirty="0">
                <a:ln w="12700">
                  <a:solidFill>
                    <a:srgbClr val="F3DAFA"/>
                  </a:solidFill>
                </a:ln>
                <a:solidFill>
                  <a:srgbClr val="F272D7"/>
                </a:solidFill>
                <a:effectLst>
                  <a:glow rad="101600">
                    <a:schemeClr val="accent3">
                      <a:satMod val="175000"/>
                      <a:alpha val="40000"/>
                    </a:schemeClr>
                  </a:glow>
                </a:effectLst>
                <a:latin typeface="Footlight MT Light" panose="0204060206030A020304" pitchFamily="18" charset="0"/>
              </a:rPr>
              <a:t> :</a:t>
            </a:r>
          </a:p>
          <a:p>
            <a:endParaRPr lang="en-US" sz="2200" dirty="0">
              <a:ln w="12700">
                <a:solidFill>
                  <a:srgbClr val="C7F1F5"/>
                </a:solidFill>
              </a:ln>
              <a:solidFill>
                <a:srgbClr val="8AFADD"/>
              </a:solidFill>
            </a:endParaRPr>
          </a:p>
          <a:p>
            <a:pPr marL="342900" indent="-342900" algn="just">
              <a:buAutoNum type="arabicPeriod"/>
            </a:pPr>
            <a:r>
              <a:rPr lang="en-US" sz="2200" dirty="0">
                <a:ln w="12700">
                  <a:solidFill>
                    <a:srgbClr val="C9D2FF"/>
                  </a:solidFill>
                </a:ln>
                <a:solidFill>
                  <a:srgbClr val="C7F1F5"/>
                </a:solidFill>
                <a:effectLst>
                  <a:glow rad="63500">
                    <a:schemeClr val="accent3">
                      <a:satMod val="175000"/>
                      <a:alpha val="40000"/>
                    </a:schemeClr>
                  </a:glow>
                </a:effectLst>
                <a:latin typeface="Lucida Calligraphy" panose="03010101010101010101" pitchFamily="66" charset="0"/>
              </a:rPr>
              <a:t>Lanka Sai Vara Prasanthi </a:t>
            </a:r>
          </a:p>
          <a:p>
            <a:pPr marL="342900" indent="-342900" algn="just">
              <a:buAutoNum type="arabicPeriod"/>
            </a:pPr>
            <a:r>
              <a:rPr lang="en-US" sz="2200" dirty="0">
                <a:ln w="12700">
                  <a:solidFill>
                    <a:srgbClr val="C9D2FF"/>
                  </a:solidFill>
                </a:ln>
                <a:solidFill>
                  <a:srgbClr val="C7F1F5"/>
                </a:solidFill>
                <a:effectLst>
                  <a:glow rad="63500">
                    <a:schemeClr val="accent3">
                      <a:satMod val="175000"/>
                      <a:alpha val="40000"/>
                    </a:schemeClr>
                  </a:glow>
                </a:effectLst>
                <a:latin typeface="Lucida Calligraphy" panose="03010101010101010101" pitchFamily="66" charset="0"/>
              </a:rPr>
              <a:t>Tamma V K S Prasanthi</a:t>
            </a:r>
            <a:endParaRPr lang="en-IN" sz="2200" dirty="0">
              <a:ln w="12700">
                <a:solidFill>
                  <a:srgbClr val="C9D2FF"/>
                </a:solidFill>
              </a:ln>
              <a:solidFill>
                <a:srgbClr val="C7F1F5"/>
              </a:solidFill>
              <a:effectLst>
                <a:glow rad="63500">
                  <a:schemeClr val="accent3">
                    <a:satMod val="175000"/>
                    <a:alpha val="40000"/>
                  </a:schemeClr>
                </a:glow>
              </a:effectLst>
              <a:latin typeface="Lucida Calligraphy" panose="03010101010101010101" pitchFamily="66" charset="0"/>
            </a:endParaRPr>
          </a:p>
          <a:p>
            <a:pPr marL="342900" indent="-342900" algn="just">
              <a:buAutoNum type="arabicPeriod"/>
            </a:pPr>
            <a:r>
              <a:rPr lang="en-IN" sz="2200" dirty="0">
                <a:ln w="12700">
                  <a:solidFill>
                    <a:srgbClr val="C9D2FF"/>
                  </a:solidFill>
                </a:ln>
                <a:solidFill>
                  <a:srgbClr val="C7F1F5"/>
                </a:solidFill>
                <a:effectLst>
                  <a:glow rad="63500">
                    <a:schemeClr val="accent3">
                      <a:satMod val="175000"/>
                      <a:alpha val="40000"/>
                    </a:schemeClr>
                  </a:glow>
                </a:effectLst>
                <a:latin typeface="Lucida Calligraphy" panose="03010101010101010101" pitchFamily="66" charset="0"/>
              </a:rPr>
              <a:t>Arepalli Lavanya</a:t>
            </a:r>
          </a:p>
          <a:p>
            <a:pPr marL="342900" indent="-342900" algn="just">
              <a:buAutoNum type="arabicPeriod"/>
            </a:pPr>
            <a:r>
              <a:rPr lang="en-IN" sz="2200" dirty="0">
                <a:ln w="12700">
                  <a:solidFill>
                    <a:srgbClr val="C9D2FF"/>
                  </a:solidFill>
                </a:ln>
                <a:solidFill>
                  <a:srgbClr val="C7F1F5"/>
                </a:solidFill>
                <a:effectLst>
                  <a:glow rad="63500">
                    <a:schemeClr val="accent3">
                      <a:satMod val="175000"/>
                      <a:alpha val="40000"/>
                    </a:schemeClr>
                  </a:glow>
                </a:effectLst>
                <a:latin typeface="Lucida Calligraphy" panose="03010101010101010101" pitchFamily="66" charset="0"/>
              </a:rPr>
              <a:t>Nunna Surya Prabha</a:t>
            </a:r>
          </a:p>
          <a:p>
            <a:pPr marL="342900" indent="-342900" algn="just">
              <a:buAutoNum type="arabicPeriod"/>
            </a:pPr>
            <a:r>
              <a:rPr lang="en-US" sz="2200" dirty="0">
                <a:ln w="12700">
                  <a:solidFill>
                    <a:srgbClr val="C9D2FF"/>
                  </a:solidFill>
                </a:ln>
                <a:solidFill>
                  <a:srgbClr val="C7F1F5"/>
                </a:solidFill>
                <a:effectLst>
                  <a:glow rad="63500">
                    <a:schemeClr val="accent3">
                      <a:satMod val="175000"/>
                      <a:alpha val="40000"/>
                    </a:schemeClr>
                  </a:glow>
                </a:effectLst>
                <a:latin typeface="Lucida Calligraphy" panose="03010101010101010101" pitchFamily="66" charset="0"/>
              </a:rPr>
              <a:t>Gotari Kalavathi</a:t>
            </a:r>
          </a:p>
        </p:txBody>
      </p:sp>
    </p:spTree>
    <p:extLst>
      <p:ext uri="{BB962C8B-B14F-4D97-AF65-F5344CB8AC3E}">
        <p14:creationId xmlns:p14="http://schemas.microsoft.com/office/powerpoint/2010/main" val="2729751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descr="Background đơn giản">
            <a:extLst>
              <a:ext uri="{FF2B5EF4-FFF2-40B4-BE49-F238E27FC236}">
                <a16:creationId xmlns:a16="http://schemas.microsoft.com/office/drawing/2014/main" id="{CBCF9197-A7F4-40F9-8359-D9407222B5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53" y="55183"/>
            <a:ext cx="12129247" cy="6747633"/>
          </a:xfrm>
          <a:prstGeom prst="rect">
            <a:avLst/>
          </a:prstGeom>
          <a:noFill/>
          <a:ln w="76200">
            <a:solidFill>
              <a:schemeClr val="accent5">
                <a:lumMod val="75000"/>
              </a:schemeClr>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47A205B-8389-442C-82C5-88E842157C12}"/>
              </a:ext>
            </a:extLst>
          </p:cNvPr>
          <p:cNvSpPr txBox="1"/>
          <p:nvPr/>
        </p:nvSpPr>
        <p:spPr>
          <a:xfrm>
            <a:off x="4593710" y="110368"/>
            <a:ext cx="3004579" cy="886658"/>
          </a:xfrm>
          <a:prstGeom prst="roundRect">
            <a:avLst>
              <a:gd name="adj" fmla="val 40994"/>
            </a:avLst>
          </a:prstGeom>
          <a:solidFill>
            <a:schemeClr val="accent5">
              <a:lumMod val="20000"/>
              <a:lumOff val="80000"/>
            </a:schemeClr>
          </a:solidFill>
          <a:ln w="38100">
            <a:solidFill>
              <a:srgbClr val="002060"/>
            </a:solidFill>
          </a:ln>
        </p:spPr>
        <p:txBody>
          <a:bodyPr wrap="square" rtlCol="0">
            <a:spAutoFit/>
          </a:bodyPr>
          <a:lstStyle/>
          <a:p>
            <a:pPr algn="ctr"/>
            <a:r>
              <a:rPr lang="en-US" sz="3800" i="1">
                <a:solidFill>
                  <a:srgbClr val="002060"/>
                </a:solidFill>
                <a:latin typeface="Imprint MT Shadow" panose="04020605060303030202" pitchFamily="82" charset="0"/>
              </a:rPr>
              <a:t>Program</a:t>
            </a:r>
            <a:endParaRPr lang="en-IN" sz="3800" i="1">
              <a:solidFill>
                <a:srgbClr val="002060"/>
              </a:solidFill>
              <a:latin typeface="Imprint MT Shadow" panose="04020605060303030202" pitchFamily="82" charset="0"/>
            </a:endParaRPr>
          </a:p>
        </p:txBody>
      </p:sp>
      <p:pic>
        <p:nvPicPr>
          <p:cNvPr id="6" name="Picture 5" descr="Text&#10;&#10;Description automatically generated">
            <a:extLst>
              <a:ext uri="{FF2B5EF4-FFF2-40B4-BE49-F238E27FC236}">
                <a16:creationId xmlns:a16="http://schemas.microsoft.com/office/drawing/2014/main" id="{05AF87F7-E36F-4D92-B302-F3E549DDE466}"/>
              </a:ext>
            </a:extLst>
          </p:cNvPr>
          <p:cNvPicPr>
            <a:picLocks noChangeAspect="1"/>
          </p:cNvPicPr>
          <p:nvPr/>
        </p:nvPicPr>
        <p:blipFill rotWithShape="1">
          <a:blip r:embed="rId4">
            <a:extLst>
              <a:ext uri="{28A0092B-C50C-407E-A947-70E740481C1C}">
                <a14:useLocalDpi xmlns:a14="http://schemas.microsoft.com/office/drawing/2010/main" val="0"/>
              </a:ext>
            </a:extLst>
          </a:blip>
          <a:srcRect t="68" b="9362"/>
          <a:stretch/>
        </p:blipFill>
        <p:spPr>
          <a:xfrm>
            <a:off x="177731" y="1456248"/>
            <a:ext cx="6237769" cy="5061510"/>
          </a:xfrm>
          <a:prstGeom prst="rect">
            <a:avLst/>
          </a:prstGeom>
        </p:spPr>
      </p:pic>
      <p:pic>
        <p:nvPicPr>
          <p:cNvPr id="9" name="Picture 8" descr="Text&#10;&#10;Description automatically generated">
            <a:extLst>
              <a:ext uri="{FF2B5EF4-FFF2-40B4-BE49-F238E27FC236}">
                <a16:creationId xmlns:a16="http://schemas.microsoft.com/office/drawing/2014/main" id="{EAAF726B-C994-4EFC-9BFE-B609F83BB031}"/>
              </a:ext>
            </a:extLst>
          </p:cNvPr>
          <p:cNvPicPr>
            <a:picLocks noChangeAspect="1"/>
          </p:cNvPicPr>
          <p:nvPr/>
        </p:nvPicPr>
        <p:blipFill rotWithShape="1">
          <a:blip r:embed="rId5">
            <a:extLst>
              <a:ext uri="{28A0092B-C50C-407E-A947-70E740481C1C}">
                <a14:useLocalDpi xmlns:a14="http://schemas.microsoft.com/office/drawing/2010/main" val="0"/>
              </a:ext>
            </a:extLst>
          </a:blip>
          <a:srcRect t="-505" b="6619"/>
          <a:stretch/>
        </p:blipFill>
        <p:spPr>
          <a:xfrm>
            <a:off x="6585097" y="1456248"/>
            <a:ext cx="5429172" cy="5061510"/>
          </a:xfrm>
          <a:prstGeom prst="rect">
            <a:avLst/>
          </a:prstGeom>
        </p:spPr>
      </p:pic>
      <p:sp>
        <p:nvSpPr>
          <p:cNvPr id="10" name="Rectangle 9">
            <a:extLst>
              <a:ext uri="{FF2B5EF4-FFF2-40B4-BE49-F238E27FC236}">
                <a16:creationId xmlns:a16="http://schemas.microsoft.com/office/drawing/2014/main" id="{947C56DE-5BDB-4A8B-857F-527D7A5B5B4E}"/>
              </a:ext>
            </a:extLst>
          </p:cNvPr>
          <p:cNvSpPr/>
          <p:nvPr/>
        </p:nvSpPr>
        <p:spPr>
          <a:xfrm>
            <a:off x="770563" y="489193"/>
            <a:ext cx="3004580" cy="923330"/>
          </a:xfrm>
          <a:prstGeom prst="rect">
            <a:avLst/>
          </a:prstGeom>
          <a:noFill/>
        </p:spPr>
        <p:txBody>
          <a:bodyPr wrap="square" lIns="91440" tIns="45720" rIns="91440" bIns="45720">
            <a:spAutoFit/>
          </a:bodyPr>
          <a:lstStyle/>
          <a:p>
            <a:pPr algn="ctr"/>
            <a:r>
              <a:rPr lang="en-IN" sz="5400" b="1" cap="none" spc="0" dirty="0">
                <a:ln w="22225">
                  <a:solidFill>
                    <a:schemeClr val="accent2"/>
                  </a:solidFill>
                  <a:prstDash val="solid"/>
                </a:ln>
                <a:solidFill>
                  <a:schemeClr val="accent2">
                    <a:lumMod val="40000"/>
                    <a:lumOff val="60000"/>
                  </a:schemeClr>
                </a:solidFill>
                <a:effectLst/>
              </a:rPr>
              <a:t>Client</a:t>
            </a:r>
          </a:p>
        </p:txBody>
      </p:sp>
    </p:spTree>
    <p:extLst>
      <p:ext uri="{BB962C8B-B14F-4D97-AF65-F5344CB8AC3E}">
        <p14:creationId xmlns:p14="http://schemas.microsoft.com/office/powerpoint/2010/main" val="1394271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Background đơn giản">
            <a:extLst>
              <a:ext uri="{FF2B5EF4-FFF2-40B4-BE49-F238E27FC236}">
                <a16:creationId xmlns:a16="http://schemas.microsoft.com/office/drawing/2014/main" id="{60DF66C2-C191-4E00-BFAF-7BA5568E72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53" y="34635"/>
            <a:ext cx="12129247" cy="6747633"/>
          </a:xfrm>
          <a:prstGeom prst="rect">
            <a:avLst/>
          </a:prstGeom>
          <a:noFill/>
          <a:ln w="76200">
            <a:solidFill>
              <a:schemeClr val="accent5">
                <a:lumMod val="75000"/>
              </a:schemeClr>
            </a:solidFill>
          </a:ln>
          <a:extLst>
            <a:ext uri="{909E8E84-426E-40DD-AFC4-6F175D3DCCD1}">
              <a14:hiddenFill xmlns:a14="http://schemas.microsoft.com/office/drawing/2010/main">
                <a:solidFill>
                  <a:srgbClr val="FFFFFF"/>
                </a:solidFill>
              </a14:hiddenFill>
            </a:ext>
          </a:extLst>
        </p:spPr>
      </p:pic>
      <p:pic>
        <p:nvPicPr>
          <p:cNvPr id="4" name="Picture 3" descr="Text&#10;&#10;Description automatically generated">
            <a:extLst>
              <a:ext uri="{FF2B5EF4-FFF2-40B4-BE49-F238E27FC236}">
                <a16:creationId xmlns:a16="http://schemas.microsoft.com/office/drawing/2014/main" id="{043A1844-D7EC-45AC-B05B-EC290AD3C8EF}"/>
              </a:ext>
            </a:extLst>
          </p:cNvPr>
          <p:cNvPicPr>
            <a:picLocks noChangeAspect="1"/>
          </p:cNvPicPr>
          <p:nvPr/>
        </p:nvPicPr>
        <p:blipFill rotWithShape="1">
          <a:blip r:embed="rId4">
            <a:extLst>
              <a:ext uri="{28A0092B-C50C-407E-A947-70E740481C1C}">
                <a14:useLocalDpi xmlns:a14="http://schemas.microsoft.com/office/drawing/2010/main" val="0"/>
              </a:ext>
            </a:extLst>
          </a:blip>
          <a:srcRect l="-4376" t="-1190" r="43564" b="9923"/>
          <a:stretch/>
        </p:blipFill>
        <p:spPr>
          <a:xfrm>
            <a:off x="2009553" y="217821"/>
            <a:ext cx="7495953" cy="6259130"/>
          </a:xfrm>
          <a:prstGeom prst="rect">
            <a:avLst/>
          </a:prstGeom>
        </p:spPr>
      </p:pic>
    </p:spTree>
    <p:extLst>
      <p:ext uri="{BB962C8B-B14F-4D97-AF65-F5344CB8AC3E}">
        <p14:creationId xmlns:p14="http://schemas.microsoft.com/office/powerpoint/2010/main" val="1172275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Background đơn giản">
            <a:extLst>
              <a:ext uri="{FF2B5EF4-FFF2-40B4-BE49-F238E27FC236}">
                <a16:creationId xmlns:a16="http://schemas.microsoft.com/office/drawing/2014/main" id="{58E6AB2B-5E5F-45F5-B0FE-65D75C1E4E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53" y="55183"/>
            <a:ext cx="12129247" cy="6747633"/>
          </a:xfrm>
          <a:prstGeom prst="rect">
            <a:avLst/>
          </a:prstGeom>
          <a:noFill/>
          <a:ln w="76200">
            <a:solidFill>
              <a:schemeClr val="accent5">
                <a:lumMod val="75000"/>
              </a:schemeClr>
            </a:solidFill>
          </a:ln>
          <a:extLst>
            <a:ext uri="{909E8E84-426E-40DD-AFC4-6F175D3DCCD1}">
              <a14:hiddenFill xmlns:a14="http://schemas.microsoft.com/office/drawing/2010/main">
                <a:solidFill>
                  <a:srgbClr val="FFFFFF"/>
                </a:solidFill>
              </a14:hiddenFill>
            </a:ext>
          </a:extLst>
        </p:spPr>
      </p:pic>
      <p:pic>
        <p:nvPicPr>
          <p:cNvPr id="4" name="Picture 3" descr="Text&#10;&#10;Description automatically generated">
            <a:extLst>
              <a:ext uri="{FF2B5EF4-FFF2-40B4-BE49-F238E27FC236}">
                <a16:creationId xmlns:a16="http://schemas.microsoft.com/office/drawing/2014/main" id="{30E9A79F-B08F-4A6C-9377-B415EBF0E80A}"/>
              </a:ext>
            </a:extLst>
          </p:cNvPr>
          <p:cNvPicPr>
            <a:picLocks noChangeAspect="1"/>
          </p:cNvPicPr>
          <p:nvPr/>
        </p:nvPicPr>
        <p:blipFill rotWithShape="1">
          <a:blip r:embed="rId3">
            <a:extLst>
              <a:ext uri="{28A0092B-C50C-407E-A947-70E740481C1C}">
                <a14:useLocalDpi xmlns:a14="http://schemas.microsoft.com/office/drawing/2010/main" val="0"/>
              </a:ext>
            </a:extLst>
          </a:blip>
          <a:srcRect r="15457" b="6810"/>
          <a:stretch/>
        </p:blipFill>
        <p:spPr>
          <a:xfrm>
            <a:off x="318978" y="795572"/>
            <a:ext cx="5592725" cy="5124893"/>
          </a:xfrm>
          <a:prstGeom prst="rect">
            <a:avLst/>
          </a:prstGeom>
        </p:spPr>
      </p:pic>
      <p:pic>
        <p:nvPicPr>
          <p:cNvPr id="6" name="Picture 5" descr="Text&#10;&#10;Description automatically generated">
            <a:extLst>
              <a:ext uri="{FF2B5EF4-FFF2-40B4-BE49-F238E27FC236}">
                <a16:creationId xmlns:a16="http://schemas.microsoft.com/office/drawing/2014/main" id="{7DCAAE93-A469-4C43-86C4-328A2CB89501}"/>
              </a:ext>
            </a:extLst>
          </p:cNvPr>
          <p:cNvPicPr>
            <a:picLocks noChangeAspect="1"/>
          </p:cNvPicPr>
          <p:nvPr/>
        </p:nvPicPr>
        <p:blipFill rotWithShape="1">
          <a:blip r:embed="rId4">
            <a:extLst>
              <a:ext uri="{28A0092B-C50C-407E-A947-70E740481C1C}">
                <a14:useLocalDpi xmlns:a14="http://schemas.microsoft.com/office/drawing/2010/main" val="0"/>
              </a:ext>
            </a:extLst>
          </a:blip>
          <a:srcRect r="14126" b="7146"/>
          <a:stretch/>
        </p:blipFill>
        <p:spPr>
          <a:xfrm>
            <a:off x="6280299" y="795572"/>
            <a:ext cx="5592725" cy="5071730"/>
          </a:xfrm>
          <a:prstGeom prst="rect">
            <a:avLst/>
          </a:prstGeom>
        </p:spPr>
      </p:pic>
      <p:sp>
        <p:nvSpPr>
          <p:cNvPr id="8" name="TextBox 7">
            <a:extLst>
              <a:ext uri="{FF2B5EF4-FFF2-40B4-BE49-F238E27FC236}">
                <a16:creationId xmlns:a16="http://schemas.microsoft.com/office/drawing/2014/main" id="{4C646D63-DC59-48FD-B833-ABB4953B1EB4}"/>
              </a:ext>
            </a:extLst>
          </p:cNvPr>
          <p:cNvSpPr txBox="1"/>
          <p:nvPr/>
        </p:nvSpPr>
        <p:spPr>
          <a:xfrm>
            <a:off x="-1115910" y="-78244"/>
            <a:ext cx="6172200" cy="646331"/>
          </a:xfrm>
          <a:prstGeom prst="rect">
            <a:avLst/>
          </a:prstGeom>
          <a:noFill/>
        </p:spPr>
        <p:txBody>
          <a:bodyPr wrap="square">
            <a:spAutoFit/>
          </a:bodyPr>
          <a:lstStyle/>
          <a:p>
            <a:pPr algn="ctr"/>
            <a:r>
              <a:rPr lang="en-IN" sz="3600" b="1" dirty="0">
                <a:ln w="22225">
                  <a:solidFill>
                    <a:schemeClr val="accent2"/>
                  </a:solidFill>
                  <a:prstDash val="solid"/>
                </a:ln>
                <a:solidFill>
                  <a:schemeClr val="accent2">
                    <a:lumMod val="40000"/>
                    <a:lumOff val="60000"/>
                  </a:schemeClr>
                </a:solidFill>
              </a:rPr>
              <a:t>Server</a:t>
            </a:r>
            <a:endParaRPr lang="en-IN" sz="36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1412924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Background đơn giản">
            <a:extLst>
              <a:ext uri="{FF2B5EF4-FFF2-40B4-BE49-F238E27FC236}">
                <a16:creationId xmlns:a16="http://schemas.microsoft.com/office/drawing/2014/main" id="{DE6972E1-396D-4EB8-9D9C-9D855A7B9C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10367"/>
            <a:ext cx="12129247" cy="6747633"/>
          </a:xfrm>
          <a:prstGeom prst="rect">
            <a:avLst/>
          </a:prstGeom>
          <a:noFill/>
          <a:ln w="76200">
            <a:solidFill>
              <a:schemeClr val="accent5">
                <a:lumMod val="75000"/>
              </a:schemeClr>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5847132-87D3-4CA5-876E-1544CC74286B}"/>
              </a:ext>
            </a:extLst>
          </p:cNvPr>
          <p:cNvSpPr txBox="1"/>
          <p:nvPr/>
        </p:nvSpPr>
        <p:spPr>
          <a:xfrm>
            <a:off x="4195066" y="282076"/>
            <a:ext cx="3442447" cy="646986"/>
          </a:xfrm>
          <a:prstGeom prst="roundRect">
            <a:avLst/>
          </a:prstGeom>
          <a:solidFill>
            <a:schemeClr val="accent5">
              <a:lumMod val="20000"/>
              <a:lumOff val="80000"/>
            </a:schemeClr>
          </a:solidFill>
          <a:ln w="57150">
            <a:solidFill>
              <a:srgbClr val="002060"/>
            </a:solidFill>
          </a:ln>
        </p:spPr>
        <p:txBody>
          <a:bodyPr wrap="square" rtlCol="0">
            <a:spAutoFit/>
          </a:bodyPr>
          <a:lstStyle/>
          <a:p>
            <a:pPr algn="ctr"/>
            <a:r>
              <a:rPr lang="en-US" sz="3200" b="1" i="1">
                <a:latin typeface="Goudy Old Style" panose="02020502050305020303" pitchFamily="18" charset="0"/>
              </a:rPr>
              <a:t>Outputs</a:t>
            </a:r>
            <a:endParaRPr lang="en-IN" sz="3200" b="1" i="1">
              <a:latin typeface="Goudy Old Style" panose="02020502050305020303" pitchFamily="18" charset="0"/>
            </a:endParaRPr>
          </a:p>
        </p:txBody>
      </p:sp>
      <p:sp>
        <p:nvSpPr>
          <p:cNvPr id="12" name="TextBox 11">
            <a:extLst>
              <a:ext uri="{FF2B5EF4-FFF2-40B4-BE49-F238E27FC236}">
                <a16:creationId xmlns:a16="http://schemas.microsoft.com/office/drawing/2014/main" id="{EA2933CD-62C5-4E64-8AE9-2B2A799A6391}"/>
              </a:ext>
            </a:extLst>
          </p:cNvPr>
          <p:cNvSpPr txBox="1"/>
          <p:nvPr/>
        </p:nvSpPr>
        <p:spPr>
          <a:xfrm>
            <a:off x="760287" y="1109594"/>
            <a:ext cx="3224851" cy="461665"/>
          </a:xfrm>
          <a:prstGeom prst="rect">
            <a:avLst/>
          </a:prstGeom>
          <a:noFill/>
        </p:spPr>
        <p:txBody>
          <a:bodyPr wrap="square" rtlCol="0">
            <a:spAutoFit/>
          </a:bodyPr>
          <a:lstStyle/>
          <a:p>
            <a:r>
              <a:rPr lang="en-IN" sz="2400" dirty="0"/>
              <a:t>Server Waiting for Client</a:t>
            </a:r>
          </a:p>
        </p:txBody>
      </p:sp>
      <p:pic>
        <p:nvPicPr>
          <p:cNvPr id="16" name="Picture 15">
            <a:extLst>
              <a:ext uri="{FF2B5EF4-FFF2-40B4-BE49-F238E27FC236}">
                <a16:creationId xmlns:a16="http://schemas.microsoft.com/office/drawing/2014/main" id="{6E757A3C-2F92-419F-BDC0-A3CC5E895993}"/>
              </a:ext>
            </a:extLst>
          </p:cNvPr>
          <p:cNvPicPr>
            <a:picLocks noChangeAspect="1"/>
          </p:cNvPicPr>
          <p:nvPr/>
        </p:nvPicPr>
        <p:blipFill>
          <a:blip r:embed="rId4"/>
          <a:stretch>
            <a:fillRect/>
          </a:stretch>
        </p:blipFill>
        <p:spPr>
          <a:xfrm>
            <a:off x="6588061" y="2074009"/>
            <a:ext cx="5200917" cy="3920943"/>
          </a:xfrm>
          <a:prstGeom prst="rect">
            <a:avLst/>
          </a:prstGeom>
        </p:spPr>
      </p:pic>
      <p:pic>
        <p:nvPicPr>
          <p:cNvPr id="20" name="Picture 19" descr="A screenshot of a computer&#10;&#10;Description automatically generated with medium confidence">
            <a:extLst>
              <a:ext uri="{FF2B5EF4-FFF2-40B4-BE49-F238E27FC236}">
                <a16:creationId xmlns:a16="http://schemas.microsoft.com/office/drawing/2014/main" id="{A404E3C2-8630-4D73-AAC7-CF0F7F34D86E}"/>
              </a:ext>
            </a:extLst>
          </p:cNvPr>
          <p:cNvPicPr>
            <a:picLocks noChangeAspect="1"/>
          </p:cNvPicPr>
          <p:nvPr/>
        </p:nvPicPr>
        <p:blipFill rotWithShape="1">
          <a:blip r:embed="rId5">
            <a:extLst>
              <a:ext uri="{28A0092B-C50C-407E-A947-70E740481C1C}">
                <a14:useLocalDpi xmlns:a14="http://schemas.microsoft.com/office/drawing/2010/main" val="0"/>
              </a:ext>
            </a:extLst>
          </a:blip>
          <a:srcRect r="46573" b="32247"/>
          <a:stretch/>
        </p:blipFill>
        <p:spPr>
          <a:xfrm>
            <a:off x="254663" y="1830627"/>
            <a:ext cx="5349277" cy="4556613"/>
          </a:xfrm>
          <a:prstGeom prst="rect">
            <a:avLst/>
          </a:prstGeom>
        </p:spPr>
      </p:pic>
      <p:sp>
        <p:nvSpPr>
          <p:cNvPr id="22" name="TextBox 21">
            <a:extLst>
              <a:ext uri="{FF2B5EF4-FFF2-40B4-BE49-F238E27FC236}">
                <a16:creationId xmlns:a16="http://schemas.microsoft.com/office/drawing/2014/main" id="{7212FCBD-EEDE-4A3C-852F-8C713533451E}"/>
              </a:ext>
            </a:extLst>
          </p:cNvPr>
          <p:cNvSpPr txBox="1"/>
          <p:nvPr/>
        </p:nvSpPr>
        <p:spPr>
          <a:xfrm>
            <a:off x="7966991" y="1202464"/>
            <a:ext cx="6201072" cy="369332"/>
          </a:xfrm>
          <a:prstGeom prst="rect">
            <a:avLst/>
          </a:prstGeom>
          <a:noFill/>
        </p:spPr>
        <p:txBody>
          <a:bodyPr wrap="square">
            <a:spAutoFit/>
          </a:bodyPr>
          <a:lstStyle/>
          <a:p>
            <a:r>
              <a:rPr lang="en-IN" sz="1800" dirty="0"/>
              <a:t>Enter User’s Choice</a:t>
            </a:r>
          </a:p>
        </p:txBody>
      </p:sp>
    </p:spTree>
    <p:extLst>
      <p:ext uri="{BB962C8B-B14F-4D97-AF65-F5344CB8AC3E}">
        <p14:creationId xmlns:p14="http://schemas.microsoft.com/office/powerpoint/2010/main" val="384893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Background đơn giản">
            <a:extLst>
              <a:ext uri="{FF2B5EF4-FFF2-40B4-BE49-F238E27FC236}">
                <a16:creationId xmlns:a16="http://schemas.microsoft.com/office/drawing/2014/main" id="{D36C6011-44C2-4DD1-8218-CCDCD8CC57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53" y="55183"/>
            <a:ext cx="12129247" cy="6747633"/>
          </a:xfrm>
          <a:prstGeom prst="rect">
            <a:avLst/>
          </a:prstGeom>
          <a:noFill/>
          <a:ln w="76200">
            <a:solidFill>
              <a:schemeClr val="accent5">
                <a:lumMod val="75000"/>
              </a:schemeClr>
            </a:solidFill>
          </a:ln>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6876410-792D-4405-A5C0-581E0DAF300F}"/>
              </a:ext>
            </a:extLst>
          </p:cNvPr>
          <p:cNvPicPr>
            <a:picLocks noChangeAspect="1"/>
          </p:cNvPicPr>
          <p:nvPr/>
        </p:nvPicPr>
        <p:blipFill>
          <a:blip r:embed="rId3"/>
          <a:stretch>
            <a:fillRect/>
          </a:stretch>
        </p:blipFill>
        <p:spPr>
          <a:xfrm>
            <a:off x="164387" y="1721637"/>
            <a:ext cx="5517222" cy="4576421"/>
          </a:xfrm>
          <a:prstGeom prst="rect">
            <a:avLst/>
          </a:prstGeom>
        </p:spPr>
      </p:pic>
      <p:sp>
        <p:nvSpPr>
          <p:cNvPr id="5" name="TextBox 4">
            <a:extLst>
              <a:ext uri="{FF2B5EF4-FFF2-40B4-BE49-F238E27FC236}">
                <a16:creationId xmlns:a16="http://schemas.microsoft.com/office/drawing/2014/main" id="{175A725F-54DA-4A2E-A34D-025ED2656C39}"/>
              </a:ext>
            </a:extLst>
          </p:cNvPr>
          <p:cNvSpPr txBox="1"/>
          <p:nvPr/>
        </p:nvSpPr>
        <p:spPr>
          <a:xfrm>
            <a:off x="1140432" y="1114407"/>
            <a:ext cx="2065106" cy="523220"/>
          </a:xfrm>
          <a:prstGeom prst="rect">
            <a:avLst/>
          </a:prstGeom>
          <a:noFill/>
        </p:spPr>
        <p:txBody>
          <a:bodyPr wrap="square" rtlCol="0">
            <a:spAutoFit/>
          </a:bodyPr>
          <a:lstStyle/>
          <a:p>
            <a:r>
              <a:rPr lang="en-IN" sz="2800" dirty="0"/>
              <a:t>Encryption</a:t>
            </a:r>
          </a:p>
        </p:txBody>
      </p:sp>
      <p:pic>
        <p:nvPicPr>
          <p:cNvPr id="7" name="Picture 6" descr="A screenshot of a computer&#10;&#10;Description automatically generated with medium confidence">
            <a:extLst>
              <a:ext uri="{FF2B5EF4-FFF2-40B4-BE49-F238E27FC236}">
                <a16:creationId xmlns:a16="http://schemas.microsoft.com/office/drawing/2014/main" id="{71FA25D2-3C2B-44D8-BC8F-76A4CF060DD0}"/>
              </a:ext>
            </a:extLst>
          </p:cNvPr>
          <p:cNvPicPr>
            <a:picLocks noChangeAspect="1"/>
          </p:cNvPicPr>
          <p:nvPr/>
        </p:nvPicPr>
        <p:blipFill rotWithShape="1">
          <a:blip r:embed="rId4">
            <a:extLst>
              <a:ext uri="{28A0092B-C50C-407E-A947-70E740481C1C}">
                <a14:useLocalDpi xmlns:a14="http://schemas.microsoft.com/office/drawing/2010/main" val="0"/>
              </a:ext>
            </a:extLst>
          </a:blip>
          <a:srcRect t="-46357" r="63980" b="50000"/>
          <a:stretch/>
        </p:blipFill>
        <p:spPr>
          <a:xfrm>
            <a:off x="6759288" y="-2034284"/>
            <a:ext cx="4839644" cy="7914273"/>
          </a:xfrm>
          <a:prstGeom prst="rect">
            <a:avLst/>
          </a:prstGeom>
        </p:spPr>
      </p:pic>
      <p:sp>
        <p:nvSpPr>
          <p:cNvPr id="9" name="TextBox 8">
            <a:extLst>
              <a:ext uri="{FF2B5EF4-FFF2-40B4-BE49-F238E27FC236}">
                <a16:creationId xmlns:a16="http://schemas.microsoft.com/office/drawing/2014/main" id="{C84E3BC5-D981-4FD3-A9BE-B674BD6FBF6C}"/>
              </a:ext>
            </a:extLst>
          </p:cNvPr>
          <p:cNvSpPr txBox="1"/>
          <p:nvPr/>
        </p:nvSpPr>
        <p:spPr>
          <a:xfrm>
            <a:off x="7656816" y="1100471"/>
            <a:ext cx="6149082" cy="523220"/>
          </a:xfrm>
          <a:prstGeom prst="rect">
            <a:avLst/>
          </a:prstGeom>
          <a:noFill/>
        </p:spPr>
        <p:txBody>
          <a:bodyPr wrap="square">
            <a:spAutoFit/>
          </a:bodyPr>
          <a:lstStyle/>
          <a:p>
            <a:r>
              <a:rPr lang="en-IN" sz="2800" dirty="0"/>
              <a:t>Decryption</a:t>
            </a:r>
          </a:p>
        </p:txBody>
      </p:sp>
    </p:spTree>
    <p:extLst>
      <p:ext uri="{BB962C8B-B14F-4D97-AF65-F5344CB8AC3E}">
        <p14:creationId xmlns:p14="http://schemas.microsoft.com/office/powerpoint/2010/main" val="42557726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descr="Background đơn giản">
            <a:extLst>
              <a:ext uri="{FF2B5EF4-FFF2-40B4-BE49-F238E27FC236}">
                <a16:creationId xmlns:a16="http://schemas.microsoft.com/office/drawing/2014/main" id="{80A426B7-08C2-4F53-849D-6B24E5AAB4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753" y="55183"/>
            <a:ext cx="12129247" cy="6747633"/>
          </a:xfrm>
          <a:prstGeom prst="rect">
            <a:avLst/>
          </a:prstGeom>
          <a:noFill/>
          <a:ln w="76200">
            <a:solidFill>
              <a:schemeClr val="accent5">
                <a:lumMod val="75000"/>
              </a:schemeClr>
            </a:solidFill>
          </a:ln>
          <a:extLst>
            <a:ext uri="{909E8E84-426E-40DD-AFC4-6F175D3DCCD1}">
              <a14:hiddenFill xmlns:a14="http://schemas.microsoft.com/office/drawing/2010/main">
                <a:solidFill>
                  <a:srgbClr val="FFFFFF"/>
                </a:solidFill>
              </a14:hiddenFill>
            </a:ext>
          </a:extLst>
        </p:spPr>
      </p:pic>
      <p:pic>
        <p:nvPicPr>
          <p:cNvPr id="4" name="Picture 3" descr="A screenshot of a computer&#10;&#10;Description automatically generated with medium confidence">
            <a:extLst>
              <a:ext uri="{FF2B5EF4-FFF2-40B4-BE49-F238E27FC236}">
                <a16:creationId xmlns:a16="http://schemas.microsoft.com/office/drawing/2014/main" id="{EEBEE0D0-9410-4451-861B-7FFBC5A30DDD}"/>
              </a:ext>
            </a:extLst>
          </p:cNvPr>
          <p:cNvPicPr>
            <a:picLocks noChangeAspect="1"/>
          </p:cNvPicPr>
          <p:nvPr/>
        </p:nvPicPr>
        <p:blipFill rotWithShape="1">
          <a:blip r:embed="rId4">
            <a:extLst>
              <a:ext uri="{28A0092B-C50C-407E-A947-70E740481C1C}">
                <a14:useLocalDpi xmlns:a14="http://schemas.microsoft.com/office/drawing/2010/main" val="0"/>
              </a:ext>
            </a:extLst>
          </a:blip>
          <a:srcRect r="45730" b="46816"/>
          <a:stretch/>
        </p:blipFill>
        <p:spPr>
          <a:xfrm>
            <a:off x="2989779" y="1803676"/>
            <a:ext cx="6616557" cy="3647326"/>
          </a:xfrm>
          <a:prstGeom prst="rect">
            <a:avLst/>
          </a:prstGeom>
        </p:spPr>
      </p:pic>
      <p:sp>
        <p:nvSpPr>
          <p:cNvPr id="5" name="TextBox 4">
            <a:extLst>
              <a:ext uri="{FF2B5EF4-FFF2-40B4-BE49-F238E27FC236}">
                <a16:creationId xmlns:a16="http://schemas.microsoft.com/office/drawing/2014/main" id="{D9816855-4A39-4A52-87C4-49FA3F9FFC75}"/>
              </a:ext>
            </a:extLst>
          </p:cNvPr>
          <p:cNvSpPr txBox="1"/>
          <p:nvPr/>
        </p:nvSpPr>
        <p:spPr>
          <a:xfrm>
            <a:off x="3534310" y="636997"/>
            <a:ext cx="4828854" cy="523220"/>
          </a:xfrm>
          <a:prstGeom prst="rect">
            <a:avLst/>
          </a:prstGeom>
          <a:noFill/>
        </p:spPr>
        <p:txBody>
          <a:bodyPr wrap="square" rtlCol="0">
            <a:spAutoFit/>
          </a:bodyPr>
          <a:lstStyle/>
          <a:p>
            <a:r>
              <a:rPr lang="en-IN" sz="2800" dirty="0"/>
              <a:t>Server Client Establishment</a:t>
            </a:r>
          </a:p>
        </p:txBody>
      </p:sp>
    </p:spTree>
    <p:extLst>
      <p:ext uri="{BB962C8B-B14F-4D97-AF65-F5344CB8AC3E}">
        <p14:creationId xmlns:p14="http://schemas.microsoft.com/office/powerpoint/2010/main" val="675477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White Banner Hanging on a Red Brick Wall. Stock Vector - Illustration of  light, lighting: 96264007">
            <a:extLst>
              <a:ext uri="{FF2B5EF4-FFF2-40B4-BE49-F238E27FC236}">
                <a16:creationId xmlns:a16="http://schemas.microsoft.com/office/drawing/2014/main" id="{03197BA7-26AA-55F1-0931-1061F4B2B7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28" t="8718" r="3358" b="21531"/>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E911AEE-9F5A-3AE7-4526-7DBD39F11434}"/>
              </a:ext>
            </a:extLst>
          </p:cNvPr>
          <p:cNvSpPr/>
          <p:nvPr/>
        </p:nvSpPr>
        <p:spPr>
          <a:xfrm>
            <a:off x="474617" y="1593669"/>
            <a:ext cx="11247120" cy="5055176"/>
          </a:xfrm>
          <a:prstGeom prst="rect">
            <a:avLst/>
          </a:prstGeom>
          <a:solidFill>
            <a:schemeClr val="accent4">
              <a:lumMod val="20000"/>
              <a:lumOff val="80000"/>
            </a:schemeClr>
          </a:solidFill>
          <a:effectLst>
            <a:glow rad="1397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CAB14FE-D932-FE21-B10B-EAAE5C4372B2}"/>
              </a:ext>
            </a:extLst>
          </p:cNvPr>
          <p:cNvSpPr txBox="1"/>
          <p:nvPr/>
        </p:nvSpPr>
        <p:spPr>
          <a:xfrm>
            <a:off x="875212" y="2863193"/>
            <a:ext cx="10842171" cy="3785652"/>
          </a:xfrm>
          <a:prstGeom prst="rect">
            <a:avLst/>
          </a:prstGeom>
          <a:noFill/>
        </p:spPr>
        <p:txBody>
          <a:bodyPr wrap="square">
            <a:spAutoFit/>
          </a:bodyPr>
          <a:lstStyle/>
          <a:p>
            <a:r>
              <a:rPr lang="en-IN" sz="3000" i="1" dirty="0">
                <a:latin typeface="High Tower Text" panose="02040502050506030303" pitchFamily="18" charset="0"/>
              </a:rPr>
              <a:t>Encryption and decryption are the processes of converting plaintext into ciphertext and vice versa. Encryption is used to secure data by making it unreadable to unauthorized parties, while decryption is used to convert the ciphertext back into plaintext so it can be read and understood. There are many different encryption algorithm and method available, each with their own strengths and weaknesses. Ultimately, the choice of encryption and decryption method will depend on the specific needs and requirements of the user.</a:t>
            </a:r>
          </a:p>
        </p:txBody>
      </p:sp>
      <p:sp>
        <p:nvSpPr>
          <p:cNvPr id="7" name="Rectangle: Rounded Corners 6">
            <a:extLst>
              <a:ext uri="{FF2B5EF4-FFF2-40B4-BE49-F238E27FC236}">
                <a16:creationId xmlns:a16="http://schemas.microsoft.com/office/drawing/2014/main" id="{E564A9A9-ED94-060A-53AC-5D66E4F678CD}"/>
              </a:ext>
            </a:extLst>
          </p:cNvPr>
          <p:cNvSpPr/>
          <p:nvPr/>
        </p:nvSpPr>
        <p:spPr>
          <a:xfrm>
            <a:off x="4180114" y="1725972"/>
            <a:ext cx="3788229" cy="928066"/>
          </a:xfrm>
          <a:prstGeom prst="roundRect">
            <a:avLst>
              <a:gd name="adj" fmla="val 20890"/>
            </a:avLst>
          </a:prstGeom>
          <a:solidFill>
            <a:srgbClr val="CFBFAD"/>
          </a:solidFill>
          <a:ln w="5715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i="1" dirty="0">
                <a:ln>
                  <a:solidFill>
                    <a:srgbClr val="B41E1E"/>
                  </a:solidFill>
                </a:ln>
                <a:solidFill>
                  <a:srgbClr val="F8715A"/>
                </a:solidFill>
                <a:latin typeface="Footlight MT Light" panose="0204060206030A020304" pitchFamily="18" charset="0"/>
              </a:rPr>
              <a:t>Conclusion</a:t>
            </a:r>
            <a:endParaRPr lang="en-IN" sz="4800" b="1" i="1" dirty="0">
              <a:ln>
                <a:solidFill>
                  <a:srgbClr val="B41E1E"/>
                </a:solidFill>
              </a:ln>
              <a:solidFill>
                <a:srgbClr val="F8715A"/>
              </a:solidFill>
              <a:latin typeface="Footlight MT Light" panose="0204060206030A020304" pitchFamily="18" charset="0"/>
            </a:endParaRPr>
          </a:p>
        </p:txBody>
      </p:sp>
    </p:spTree>
    <p:extLst>
      <p:ext uri="{BB962C8B-B14F-4D97-AF65-F5344CB8AC3E}">
        <p14:creationId xmlns:p14="http://schemas.microsoft.com/office/powerpoint/2010/main" val="12572538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Grab 380+ Best Thank You PowerPoint templates today!">
            <a:extLst>
              <a:ext uri="{FF2B5EF4-FFF2-40B4-BE49-F238E27FC236}">
                <a16:creationId xmlns:a16="http://schemas.microsoft.com/office/drawing/2014/main" id="{5E706C1E-E344-5240-FFED-33CF5BAED8C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9" name="AutoShape 8" descr="Grab 380+ Best Thank You PowerPoint templates today!">
            <a:extLst>
              <a:ext uri="{FF2B5EF4-FFF2-40B4-BE49-F238E27FC236}">
                <a16:creationId xmlns:a16="http://schemas.microsoft.com/office/drawing/2014/main" id="{6132E636-F3C1-9543-8744-645E7AF1EDC4}"/>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154" name="Picture 10" descr="Anatomy of the Perfect Thank You Page (with Examples)">
            <a:extLst>
              <a:ext uri="{FF2B5EF4-FFF2-40B4-BE49-F238E27FC236}">
                <a16:creationId xmlns:a16="http://schemas.microsoft.com/office/drawing/2014/main" id="{3838F222-C7B1-3F2E-3394-D868EAA8D26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553" r="9078"/>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11">
            <a:extLst>
              <a:ext uri="{FF2B5EF4-FFF2-40B4-BE49-F238E27FC236}">
                <a16:creationId xmlns:a16="http://schemas.microsoft.com/office/drawing/2014/main" id="{C3236205-1F48-D18F-6B0E-00EA0E78EB34}"/>
              </a:ext>
            </a:extLst>
          </p:cNvPr>
          <p:cNvSpPr/>
          <p:nvPr/>
        </p:nvSpPr>
        <p:spPr>
          <a:xfrm rot="630207">
            <a:off x="4561289" y="5112463"/>
            <a:ext cx="2457180" cy="6973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D36A49"/>
                </a:solidFill>
                <a:latin typeface="Rockwell Extra Bold" panose="02060903040505020403" pitchFamily="18" charset="0"/>
              </a:rPr>
              <a:t>FOR THE ATTENTION</a:t>
            </a:r>
            <a:endParaRPr lang="en-IN" sz="2000" dirty="0">
              <a:solidFill>
                <a:srgbClr val="D36A49"/>
              </a:solidFill>
              <a:latin typeface="Rockwell Extra Bold" panose="02060903040505020403" pitchFamily="18" charset="0"/>
            </a:endParaRPr>
          </a:p>
        </p:txBody>
      </p:sp>
      <p:sp>
        <p:nvSpPr>
          <p:cNvPr id="13" name="Rectangle 12">
            <a:extLst>
              <a:ext uri="{FF2B5EF4-FFF2-40B4-BE49-F238E27FC236}">
                <a16:creationId xmlns:a16="http://schemas.microsoft.com/office/drawing/2014/main" id="{80FC6C47-8341-66F4-1CB9-4428D24F9D9E}"/>
              </a:ext>
            </a:extLst>
          </p:cNvPr>
          <p:cNvSpPr/>
          <p:nvPr/>
        </p:nvSpPr>
        <p:spPr>
          <a:xfrm>
            <a:off x="0" y="0"/>
            <a:ext cx="12192000" cy="6858000"/>
          </a:xfrm>
          <a:prstGeom prst="rect">
            <a:avLst/>
          </a:prstGeom>
          <a:blipFill dpi="0" rotWithShape="1">
            <a:blip r:embed="rId3">
              <a:alphaModFix amt="21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356428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rown paper on wood texture background. Vector. 8633566 Vector Art at  Vecteezy">
            <a:extLst>
              <a:ext uri="{FF2B5EF4-FFF2-40B4-BE49-F238E27FC236}">
                <a16:creationId xmlns:a16="http://schemas.microsoft.com/office/drawing/2014/main" id="{E050893A-45B0-082E-BDCE-FD28EB2267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33" t="6048" r="3933" b="6253"/>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62BE1C0F-A9A9-CB98-12BC-C6518D77F18E}"/>
              </a:ext>
            </a:extLst>
          </p:cNvPr>
          <p:cNvSpPr txBox="1"/>
          <p:nvPr/>
        </p:nvSpPr>
        <p:spPr>
          <a:xfrm>
            <a:off x="7003915" y="1068139"/>
            <a:ext cx="4332050" cy="4624030"/>
          </a:xfrm>
          <a:prstGeom prst="roundRect">
            <a:avLst>
              <a:gd name="adj" fmla="val 11101"/>
            </a:avLst>
          </a:prstGeom>
          <a:noFill/>
          <a:ln w="38100">
            <a:solidFill>
              <a:srgbClr val="7F5F4D"/>
            </a:solidFill>
          </a:ln>
        </p:spPr>
        <p:txBody>
          <a:bodyPr wrap="square" rtlCol="0">
            <a:spAutoFit/>
          </a:bodyPr>
          <a:lstStyle/>
          <a:p>
            <a:pPr algn="ctr"/>
            <a:r>
              <a:rPr lang="en-US" sz="4400" b="1" i="1" u="sng" dirty="0">
                <a:ln w="6600">
                  <a:solidFill>
                    <a:srgbClr val="7B380B"/>
                  </a:solidFill>
                  <a:prstDash val="solid"/>
                </a:ln>
                <a:solidFill>
                  <a:srgbClr val="F1A069"/>
                </a:solidFill>
                <a:latin typeface="High Tower Text" panose="02040502050506030303" pitchFamily="18" charset="0"/>
              </a:rPr>
              <a:t>Agenda</a:t>
            </a:r>
          </a:p>
          <a:p>
            <a:pPr algn="ctr"/>
            <a:endParaRPr lang="en-US" sz="1400" b="1" i="1" u="sng" dirty="0">
              <a:ln w="6600">
                <a:solidFill>
                  <a:srgbClr val="7F5F4D"/>
                </a:solidFill>
                <a:prstDash val="solid"/>
              </a:ln>
              <a:solidFill>
                <a:srgbClr val="E3BAA7"/>
              </a:solidFill>
              <a:latin typeface="High Tower Text" panose="02040502050506030303" pitchFamily="18" charset="0"/>
            </a:endParaRPr>
          </a:p>
          <a:p>
            <a:pPr marL="457200" indent="-457200">
              <a:buFont typeface="Wingdings" panose="05000000000000000000" pitchFamily="2" charset="2"/>
              <a:buChar char="Ø"/>
            </a:pPr>
            <a:r>
              <a:rPr lang="en-IN" sz="2200" i="1" dirty="0">
                <a:ln w="19050">
                  <a:solidFill>
                    <a:srgbClr val="7F5F4D"/>
                  </a:solidFill>
                </a:ln>
                <a:solidFill>
                  <a:srgbClr val="E3BAA7"/>
                </a:solidFill>
                <a:latin typeface="Bookman Old Style"/>
                <a:ea typeface="Bookman Old Style"/>
                <a:cs typeface="Bookman Old Style"/>
                <a:sym typeface="Bookman Old Style"/>
              </a:rPr>
              <a:t>Introduction</a:t>
            </a:r>
          </a:p>
          <a:p>
            <a:pPr marL="457200" indent="-457200">
              <a:buFont typeface="Wingdings" panose="05000000000000000000" pitchFamily="2" charset="2"/>
              <a:buChar char="Ø"/>
            </a:pPr>
            <a:r>
              <a:rPr lang="en-IN" sz="2200" i="1" dirty="0">
                <a:ln w="19050">
                  <a:solidFill>
                    <a:srgbClr val="7F5F4D"/>
                  </a:solidFill>
                </a:ln>
                <a:solidFill>
                  <a:srgbClr val="E3BAA7"/>
                </a:solidFill>
                <a:latin typeface="Bookman Old Style"/>
                <a:ea typeface="Bookman Old Style"/>
                <a:cs typeface="Bookman Old Style"/>
                <a:sym typeface="Bookman Old Style"/>
              </a:rPr>
              <a:t>Encryption</a:t>
            </a:r>
          </a:p>
          <a:p>
            <a:pPr marL="457200" indent="-457200">
              <a:buFont typeface="Wingdings" panose="05000000000000000000" pitchFamily="2" charset="2"/>
              <a:buChar char="Ø"/>
            </a:pPr>
            <a:r>
              <a:rPr lang="en-IN" sz="2200" i="1" dirty="0">
                <a:ln w="19050">
                  <a:solidFill>
                    <a:srgbClr val="7F5F4D"/>
                  </a:solidFill>
                </a:ln>
                <a:solidFill>
                  <a:srgbClr val="E3BAA7"/>
                </a:solidFill>
                <a:latin typeface="Bookman Old Style"/>
                <a:ea typeface="Bookman Old Style"/>
                <a:cs typeface="Bookman Old Style"/>
                <a:sym typeface="Bookman Old Style"/>
              </a:rPr>
              <a:t>Decryption</a:t>
            </a:r>
          </a:p>
          <a:p>
            <a:pPr marL="457200" indent="-457200">
              <a:buFont typeface="Wingdings" panose="05000000000000000000" pitchFamily="2" charset="2"/>
              <a:buChar char="Ø"/>
            </a:pPr>
            <a:r>
              <a:rPr lang="en-IN" sz="2200" i="1" dirty="0">
                <a:ln w="19050">
                  <a:solidFill>
                    <a:srgbClr val="7F5F4D"/>
                  </a:solidFill>
                </a:ln>
                <a:solidFill>
                  <a:srgbClr val="E3BAA7"/>
                </a:solidFill>
                <a:latin typeface="Bookman Old Style"/>
                <a:ea typeface="Bookman Old Style"/>
                <a:cs typeface="Bookman Old Style"/>
                <a:sym typeface="Bookman Old Style"/>
              </a:rPr>
              <a:t>Encryption Decryption Architecture</a:t>
            </a:r>
          </a:p>
          <a:p>
            <a:pPr marL="457200" indent="-457200">
              <a:buFont typeface="Wingdings" panose="05000000000000000000" pitchFamily="2" charset="2"/>
              <a:buChar char="Ø"/>
            </a:pPr>
            <a:r>
              <a:rPr lang="en-IN" sz="2200" i="1" dirty="0">
                <a:ln w="19050">
                  <a:solidFill>
                    <a:srgbClr val="7F5F4D"/>
                  </a:solidFill>
                </a:ln>
                <a:solidFill>
                  <a:srgbClr val="E3BAA7"/>
                </a:solidFill>
                <a:latin typeface="Bookman Old Style"/>
                <a:ea typeface="Bookman Old Style"/>
                <a:cs typeface="Bookman Old Style"/>
                <a:sym typeface="Bookman Old Style"/>
              </a:rPr>
              <a:t>Client Server Architecture</a:t>
            </a:r>
          </a:p>
          <a:p>
            <a:pPr marL="457200" indent="-457200">
              <a:buFont typeface="Wingdings" panose="05000000000000000000" pitchFamily="2" charset="2"/>
              <a:buChar char="Ø"/>
            </a:pPr>
            <a:r>
              <a:rPr lang="en-IN" sz="2200" i="1" dirty="0">
                <a:ln w="19050">
                  <a:solidFill>
                    <a:srgbClr val="7F5F4D"/>
                  </a:solidFill>
                </a:ln>
                <a:solidFill>
                  <a:srgbClr val="E3BAA7"/>
                </a:solidFill>
                <a:latin typeface="Bookman Old Style"/>
                <a:ea typeface="Bookman Old Style"/>
                <a:cs typeface="Bookman Old Style"/>
                <a:sym typeface="Bookman Old Style"/>
              </a:rPr>
              <a:t>Flow Chart</a:t>
            </a:r>
          </a:p>
          <a:p>
            <a:pPr marL="457200" indent="-457200">
              <a:buFont typeface="Wingdings" panose="05000000000000000000" pitchFamily="2" charset="2"/>
              <a:buChar char="Ø"/>
            </a:pPr>
            <a:r>
              <a:rPr lang="en-IN" sz="2200" i="1" dirty="0">
                <a:ln w="19050">
                  <a:solidFill>
                    <a:srgbClr val="7F5F4D"/>
                  </a:solidFill>
                </a:ln>
                <a:solidFill>
                  <a:srgbClr val="E3BAA7"/>
                </a:solidFill>
                <a:latin typeface="Bookman Old Style"/>
                <a:ea typeface="Bookman Old Style"/>
                <a:cs typeface="Bookman Old Style"/>
                <a:sym typeface="Bookman Old Style"/>
              </a:rPr>
              <a:t>procedure</a:t>
            </a:r>
          </a:p>
          <a:p>
            <a:pPr marL="457200" indent="-457200">
              <a:buFont typeface="Wingdings" panose="05000000000000000000" pitchFamily="2" charset="2"/>
              <a:buChar char="Ø"/>
            </a:pPr>
            <a:r>
              <a:rPr lang="en-IN" sz="2200" i="1" dirty="0">
                <a:ln w="19050">
                  <a:solidFill>
                    <a:srgbClr val="7F5F4D"/>
                  </a:solidFill>
                </a:ln>
                <a:solidFill>
                  <a:srgbClr val="E3BAA7"/>
                </a:solidFill>
                <a:latin typeface="Bookman Old Style"/>
                <a:ea typeface="Bookman Old Style"/>
                <a:cs typeface="Bookman Old Style"/>
                <a:sym typeface="Bookman Old Style"/>
              </a:rPr>
              <a:t>Program and Output</a:t>
            </a:r>
          </a:p>
          <a:p>
            <a:pPr marL="457200" indent="-457200">
              <a:buFont typeface="Wingdings" panose="05000000000000000000" pitchFamily="2" charset="2"/>
              <a:buChar char="Ø"/>
            </a:pPr>
            <a:r>
              <a:rPr lang="en-IN" sz="2200" i="1" dirty="0">
                <a:ln w="19050">
                  <a:solidFill>
                    <a:srgbClr val="7F5F4D"/>
                  </a:solidFill>
                </a:ln>
                <a:solidFill>
                  <a:srgbClr val="E3BAA7"/>
                </a:solidFill>
                <a:latin typeface="Bookman Old Style"/>
                <a:ea typeface="Bookman Old Style"/>
                <a:cs typeface="Bookman Old Style"/>
                <a:sym typeface="Bookman Old Style"/>
              </a:rPr>
              <a:t>Conclusion</a:t>
            </a:r>
          </a:p>
        </p:txBody>
      </p:sp>
      <p:sp>
        <p:nvSpPr>
          <p:cNvPr id="2" name="Oval 1">
            <a:extLst>
              <a:ext uri="{FF2B5EF4-FFF2-40B4-BE49-F238E27FC236}">
                <a16:creationId xmlns:a16="http://schemas.microsoft.com/office/drawing/2014/main" id="{A088FA69-37EB-B3DD-89D0-A12BECDD2A74}"/>
              </a:ext>
            </a:extLst>
          </p:cNvPr>
          <p:cNvSpPr/>
          <p:nvPr/>
        </p:nvSpPr>
        <p:spPr>
          <a:xfrm>
            <a:off x="856035" y="963039"/>
            <a:ext cx="4951378" cy="4698460"/>
          </a:xfrm>
          <a:prstGeom prst="ellipse">
            <a:avLst/>
          </a:prstGeom>
          <a:blipFill>
            <a:blip r:embed="rId3"/>
            <a:stretch>
              <a:fillRect/>
            </a:stretch>
          </a:blipFill>
          <a:ln>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50711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alls are the same material but have different colors. - Rendering - Epic  Developer Community Forums">
            <a:extLst>
              <a:ext uri="{FF2B5EF4-FFF2-40B4-BE49-F238E27FC236}">
                <a16:creationId xmlns:a16="http://schemas.microsoft.com/office/drawing/2014/main" id="{20060C5E-A9F6-1AEE-2CF0-10053001F8D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393" b="5585"/>
          <a:stretch/>
        </p:blipFill>
        <p:spPr bwMode="auto">
          <a:xfrm rot="10800000">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3A84E64A-74A1-6A85-A3DF-2A69DFBE4763}"/>
              </a:ext>
            </a:extLst>
          </p:cNvPr>
          <p:cNvSpPr txBox="1"/>
          <p:nvPr/>
        </p:nvSpPr>
        <p:spPr>
          <a:xfrm>
            <a:off x="4070384" y="279541"/>
            <a:ext cx="4051232" cy="913269"/>
          </a:xfrm>
          <a:prstGeom prst="roundRect">
            <a:avLst>
              <a:gd name="adj" fmla="val 22306"/>
            </a:avLst>
          </a:prstGeom>
          <a:solidFill>
            <a:schemeClr val="bg1">
              <a:lumMod val="75000"/>
            </a:schemeClr>
          </a:solidFill>
          <a:ln w="38100">
            <a:solidFill>
              <a:srgbClr val="162746"/>
            </a:solidFill>
          </a:ln>
        </p:spPr>
        <p:txBody>
          <a:bodyPr wrap="square" rtlCol="0">
            <a:spAutoFit/>
          </a:bodyPr>
          <a:lstStyle/>
          <a:p>
            <a:pPr algn="ctr"/>
            <a:r>
              <a:rPr lang="en-US" sz="4000" b="1" i="1" dirty="0">
                <a:ln w="12700">
                  <a:solidFill>
                    <a:srgbClr val="101C32"/>
                  </a:solidFill>
                </a:ln>
                <a:solidFill>
                  <a:srgbClr val="C5B9F1"/>
                </a:solidFill>
                <a:latin typeface="Constantia" panose="02030602050306030303" pitchFamily="18" charset="0"/>
              </a:rPr>
              <a:t>Introduction</a:t>
            </a:r>
            <a:endParaRPr lang="en-IN" sz="4000" b="1" i="1" dirty="0">
              <a:ln w="12700">
                <a:solidFill>
                  <a:srgbClr val="101C32"/>
                </a:solidFill>
              </a:ln>
              <a:solidFill>
                <a:srgbClr val="C5B9F1"/>
              </a:solidFill>
              <a:latin typeface="Constantia" panose="02030602050306030303" pitchFamily="18" charset="0"/>
            </a:endParaRPr>
          </a:p>
        </p:txBody>
      </p:sp>
      <p:sp>
        <p:nvSpPr>
          <p:cNvPr id="6" name="Rectangle 5">
            <a:extLst>
              <a:ext uri="{FF2B5EF4-FFF2-40B4-BE49-F238E27FC236}">
                <a16:creationId xmlns:a16="http://schemas.microsoft.com/office/drawing/2014/main" id="{816B59AC-3821-EB74-EBDD-A5DA781B4D6A}"/>
              </a:ext>
            </a:extLst>
          </p:cNvPr>
          <p:cNvSpPr/>
          <p:nvPr/>
        </p:nvSpPr>
        <p:spPr>
          <a:xfrm>
            <a:off x="0" y="1852421"/>
            <a:ext cx="11958536" cy="4345969"/>
          </a:xfrm>
          <a:prstGeom prst="rect">
            <a:avLst/>
          </a:prstGeom>
          <a:blipFill>
            <a:blip r:embed="rId4">
              <a:extLst>
                <a:ext uri="{96DAC541-7B7A-43D3-8B79-37D633B846F1}">
                  <asvg:svgBlip xmlns:asvg="http://schemas.microsoft.com/office/drawing/2016/SVG/main" r:embed="rId5"/>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3351840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ull red and blue frame with a pink background element | free image by… |  Background for powerpoint presentation, Powerpoint background design,  Wallpaper powerpoint">
            <a:extLst>
              <a:ext uri="{FF2B5EF4-FFF2-40B4-BE49-F238E27FC236}">
                <a16:creationId xmlns:a16="http://schemas.microsoft.com/office/drawing/2014/main" id="{32A7981C-2CB5-50C3-6182-CF0DE5B8B1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776" t="5293" r="3822" b="5500"/>
          <a:stretch/>
        </p:blipFill>
        <p:spPr bwMode="auto">
          <a:xfrm>
            <a:off x="-13489" y="-85060"/>
            <a:ext cx="12205489"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94FC4AD-C34C-E9D1-7A76-8EAAA7FA18CE}"/>
              </a:ext>
            </a:extLst>
          </p:cNvPr>
          <p:cNvSpPr txBox="1"/>
          <p:nvPr/>
        </p:nvSpPr>
        <p:spPr>
          <a:xfrm>
            <a:off x="381808" y="1393792"/>
            <a:ext cx="7857517" cy="1569660"/>
          </a:xfrm>
          <a:prstGeom prst="rect">
            <a:avLst/>
          </a:prstGeom>
          <a:noFill/>
        </p:spPr>
        <p:txBody>
          <a:bodyPr wrap="square">
            <a:spAutoFit/>
          </a:bodyPr>
          <a:lstStyle/>
          <a:p>
            <a:r>
              <a:rPr lang="en-US" sz="2400" b="0" i="0" dirty="0">
                <a:solidFill>
                  <a:srgbClr val="3E6194"/>
                </a:solidFill>
                <a:effectLst/>
                <a:latin typeface="Söhne"/>
              </a:rPr>
              <a:t>Encryption is the process of converting plaintext(readable text) into ciphertext (unreadable text)using any or algorithmic called a cipher. This is done to protect the data from unauthorized Access . </a:t>
            </a:r>
            <a:endParaRPr lang="en-IN" sz="2400" dirty="0">
              <a:solidFill>
                <a:srgbClr val="3E6194"/>
              </a:solidFill>
            </a:endParaRPr>
          </a:p>
        </p:txBody>
      </p:sp>
      <p:sp>
        <p:nvSpPr>
          <p:cNvPr id="5" name="TextBox 4">
            <a:extLst>
              <a:ext uri="{FF2B5EF4-FFF2-40B4-BE49-F238E27FC236}">
                <a16:creationId xmlns:a16="http://schemas.microsoft.com/office/drawing/2014/main" id="{14DCB8C1-3448-A33A-983C-CDB7182A98AB}"/>
              </a:ext>
            </a:extLst>
          </p:cNvPr>
          <p:cNvSpPr txBox="1"/>
          <p:nvPr/>
        </p:nvSpPr>
        <p:spPr>
          <a:xfrm>
            <a:off x="381807" y="4110290"/>
            <a:ext cx="7857517" cy="1938992"/>
          </a:xfrm>
          <a:prstGeom prst="rect">
            <a:avLst/>
          </a:prstGeom>
          <a:noFill/>
        </p:spPr>
        <p:txBody>
          <a:bodyPr wrap="square">
            <a:spAutoFit/>
          </a:bodyPr>
          <a:lstStyle/>
          <a:p>
            <a:r>
              <a:rPr lang="en-US" sz="2400" b="0" i="0" dirty="0">
                <a:solidFill>
                  <a:srgbClr val="3E6194"/>
                </a:solidFill>
                <a:effectLst/>
                <a:latin typeface="Söhne"/>
              </a:rPr>
              <a:t>Decryption is the process of converting ciphertext (unreadable text) back into plaintext (readable text) using a mathematical algorithmic and a key. It allows the original plaintext to be read after it has been converted into ciphertext to protect the data from unauthorized </a:t>
            </a:r>
            <a:r>
              <a:rPr lang="en-US" sz="2400" dirty="0">
                <a:solidFill>
                  <a:srgbClr val="3E6194"/>
                </a:solidFill>
                <a:latin typeface="Söhne"/>
              </a:rPr>
              <a:t>Access</a:t>
            </a:r>
            <a:r>
              <a:rPr lang="en-US" sz="2400" b="0" i="0" dirty="0">
                <a:solidFill>
                  <a:srgbClr val="3E6194"/>
                </a:solidFill>
                <a:effectLst/>
                <a:latin typeface="Söhne"/>
              </a:rPr>
              <a:t>. </a:t>
            </a:r>
            <a:endParaRPr lang="en-IN" sz="2400" dirty="0">
              <a:solidFill>
                <a:srgbClr val="3E6194"/>
              </a:solidFill>
            </a:endParaRPr>
          </a:p>
        </p:txBody>
      </p:sp>
      <p:sp>
        <p:nvSpPr>
          <p:cNvPr id="6" name="Rectangle: Rounded Corners 5">
            <a:extLst>
              <a:ext uri="{FF2B5EF4-FFF2-40B4-BE49-F238E27FC236}">
                <a16:creationId xmlns:a16="http://schemas.microsoft.com/office/drawing/2014/main" id="{F4DAC781-A7A7-C229-002A-A3B2AA365447}"/>
              </a:ext>
            </a:extLst>
          </p:cNvPr>
          <p:cNvSpPr/>
          <p:nvPr/>
        </p:nvSpPr>
        <p:spPr>
          <a:xfrm>
            <a:off x="651754" y="576507"/>
            <a:ext cx="2305456" cy="661481"/>
          </a:xfrm>
          <a:prstGeom prst="roundRect">
            <a:avLst>
              <a:gd name="adj" fmla="val 19608"/>
            </a:avLst>
          </a:prstGeom>
          <a:solidFill>
            <a:srgbClr val="AAC6C1"/>
          </a:solidFill>
          <a:ln w="28575">
            <a:solidFill>
              <a:srgbClr val="5F74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400" b="1" i="1" dirty="0">
                <a:ln>
                  <a:solidFill>
                    <a:srgbClr val="315459"/>
                  </a:solidFill>
                </a:ln>
                <a:solidFill>
                  <a:srgbClr val="669890"/>
                </a:solidFill>
                <a:effectLst/>
                <a:latin typeface="Monotype Corsiva" panose="03010101010201010101" pitchFamily="66" charset="0"/>
              </a:rPr>
              <a:t>Encryption:</a:t>
            </a:r>
            <a:endParaRPr lang="en-IN" sz="3400" b="1" i="1" dirty="0">
              <a:ln>
                <a:solidFill>
                  <a:srgbClr val="315459"/>
                </a:solidFill>
              </a:ln>
              <a:solidFill>
                <a:srgbClr val="669890"/>
              </a:solidFill>
              <a:latin typeface="Monotype Corsiva" panose="03010101010201010101" pitchFamily="66" charset="0"/>
            </a:endParaRPr>
          </a:p>
        </p:txBody>
      </p:sp>
      <p:sp>
        <p:nvSpPr>
          <p:cNvPr id="9" name="Rectangle: Rounded Corners 8">
            <a:extLst>
              <a:ext uri="{FF2B5EF4-FFF2-40B4-BE49-F238E27FC236}">
                <a16:creationId xmlns:a16="http://schemas.microsoft.com/office/drawing/2014/main" id="{A7CFB78A-5AA0-6A7F-DFD4-33273E8629CD}"/>
              </a:ext>
            </a:extLst>
          </p:cNvPr>
          <p:cNvSpPr/>
          <p:nvPr/>
        </p:nvSpPr>
        <p:spPr>
          <a:xfrm>
            <a:off x="651753" y="3273050"/>
            <a:ext cx="2305457" cy="661481"/>
          </a:xfrm>
          <a:prstGeom prst="roundRect">
            <a:avLst>
              <a:gd name="adj" fmla="val 22549"/>
            </a:avLst>
          </a:prstGeom>
          <a:solidFill>
            <a:srgbClr val="AAC6C1"/>
          </a:solidFill>
          <a:ln w="28575">
            <a:solidFill>
              <a:srgbClr val="5F747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b="1" i="1" dirty="0">
                <a:ln>
                  <a:solidFill>
                    <a:srgbClr val="315459"/>
                  </a:solidFill>
                </a:ln>
                <a:solidFill>
                  <a:srgbClr val="669890"/>
                </a:solidFill>
                <a:latin typeface="Monotype Corsiva" panose="03010101010201010101" pitchFamily="66" charset="0"/>
              </a:rPr>
              <a:t>De</a:t>
            </a:r>
            <a:r>
              <a:rPr lang="en-US" sz="3600" b="1" i="1" dirty="0">
                <a:ln>
                  <a:solidFill>
                    <a:srgbClr val="315459"/>
                  </a:solidFill>
                </a:ln>
                <a:solidFill>
                  <a:srgbClr val="669890"/>
                </a:solidFill>
                <a:effectLst/>
                <a:latin typeface="Monotype Corsiva" panose="03010101010201010101" pitchFamily="66" charset="0"/>
              </a:rPr>
              <a:t>cryption:</a:t>
            </a:r>
            <a:endParaRPr lang="en-IN" sz="3600" b="1" i="1" dirty="0">
              <a:ln>
                <a:solidFill>
                  <a:srgbClr val="315459"/>
                </a:solidFill>
              </a:ln>
              <a:solidFill>
                <a:srgbClr val="669890"/>
              </a:solidFill>
              <a:latin typeface="Monotype Corsiva" panose="03010101010201010101" pitchFamily="66" charset="0"/>
            </a:endParaRPr>
          </a:p>
        </p:txBody>
      </p:sp>
      <p:pic>
        <p:nvPicPr>
          <p:cNvPr id="3076" name="Picture 4" descr="Password Encryption: How Do Password Encryption Methods Work? | Okta">
            <a:extLst>
              <a:ext uri="{FF2B5EF4-FFF2-40B4-BE49-F238E27FC236}">
                <a16:creationId xmlns:a16="http://schemas.microsoft.com/office/drawing/2014/main" id="{E61868A6-F6F8-6933-64AC-242A521A300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9074"/>
          <a:stretch/>
        </p:blipFill>
        <p:spPr bwMode="auto">
          <a:xfrm>
            <a:off x="8161506" y="1123898"/>
            <a:ext cx="3485746" cy="186249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What is Decryption Techniques? - Use My Notes">
            <a:extLst>
              <a:ext uri="{FF2B5EF4-FFF2-40B4-BE49-F238E27FC236}">
                <a16:creationId xmlns:a16="http://schemas.microsoft.com/office/drawing/2014/main" id="{72FF1AC0-F2E1-4457-E691-DF95BF1FFB6E}"/>
              </a:ext>
            </a:extLst>
          </p:cNvPr>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161506" y="4244130"/>
            <a:ext cx="3485746" cy="1862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4734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Free download Borders and Frames Powerpoint Backgrounds PPT Backgrounds  [1600x1200] for your Desktop, Mobile &amp; Tablet | Explore 48+ Wallpaper with  Borders | Wallpaper Border with Birds, Home Depot Wallpaper Borders,  Wallpaper">
            <a:extLst>
              <a:ext uri="{FF2B5EF4-FFF2-40B4-BE49-F238E27FC236}">
                <a16:creationId xmlns:a16="http://schemas.microsoft.com/office/drawing/2014/main" id="{C8E82615-2256-91E9-56D9-126995F9F7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Content Placeholder 4" descr="A picture containing graphical user interface&#10;&#10;Description automatically generated">
            <a:extLst>
              <a:ext uri="{FF2B5EF4-FFF2-40B4-BE49-F238E27FC236}">
                <a16:creationId xmlns:a16="http://schemas.microsoft.com/office/drawing/2014/main" id="{8BDE4C06-98D7-48E4-BB43-26691CC53F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9149" y="1761345"/>
            <a:ext cx="9251004" cy="4251960"/>
          </a:xfrm>
          <a:prstGeom prst="rect">
            <a:avLst/>
          </a:prstGeom>
        </p:spPr>
      </p:pic>
      <p:sp>
        <p:nvSpPr>
          <p:cNvPr id="7" name="TextBox 6">
            <a:extLst>
              <a:ext uri="{FF2B5EF4-FFF2-40B4-BE49-F238E27FC236}">
                <a16:creationId xmlns:a16="http://schemas.microsoft.com/office/drawing/2014/main" id="{65800E79-114B-4441-B30D-E9D1903925CD}"/>
              </a:ext>
            </a:extLst>
          </p:cNvPr>
          <p:cNvSpPr txBox="1"/>
          <p:nvPr/>
        </p:nvSpPr>
        <p:spPr>
          <a:xfrm>
            <a:off x="2232741" y="756544"/>
            <a:ext cx="7703820" cy="913269"/>
          </a:xfrm>
          <a:prstGeom prst="roundRect">
            <a:avLst>
              <a:gd name="adj" fmla="val 39664"/>
            </a:avLst>
          </a:prstGeom>
          <a:noFill/>
          <a:ln w="57150">
            <a:noFill/>
          </a:ln>
        </p:spPr>
        <p:txBody>
          <a:bodyPr wrap="square" rtlCol="0">
            <a:spAutoFit/>
          </a:bodyPr>
          <a:lstStyle/>
          <a:p>
            <a:pPr algn="ctr"/>
            <a:r>
              <a:rPr lang="en-IN" sz="4000" i="1" u="sng" dirty="0">
                <a:ln w="12700">
                  <a:solidFill>
                    <a:srgbClr val="7030A0"/>
                  </a:solidFill>
                </a:ln>
                <a:solidFill>
                  <a:srgbClr val="B596CE"/>
                </a:solidFill>
                <a:effectLst>
                  <a:outerShdw blurRad="38100" dist="38100" dir="2700000" algn="tl">
                    <a:srgbClr val="000000">
                      <a:alpha val="43137"/>
                    </a:srgbClr>
                  </a:outerShdw>
                </a:effectLst>
                <a:latin typeface="Century Schoolbook" panose="02040604050505020304" pitchFamily="18" charset="0"/>
              </a:rPr>
              <a:t>Encryption and Decryption</a:t>
            </a:r>
          </a:p>
        </p:txBody>
      </p:sp>
    </p:spTree>
    <p:extLst>
      <p:ext uri="{BB962C8B-B14F-4D97-AF65-F5344CB8AC3E}">
        <p14:creationId xmlns:p14="http://schemas.microsoft.com/office/powerpoint/2010/main" val="655465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8" name="Picture 8" descr="Beautiful and professional PowerPoint backgrounds">
            <a:extLst>
              <a:ext uri="{FF2B5EF4-FFF2-40B4-BE49-F238E27FC236}">
                <a16:creationId xmlns:a16="http://schemas.microsoft.com/office/drawing/2014/main" id="{7862DBA0-0C0E-E25B-15E1-13B0FC5E90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3B9986E2-9C5E-4796-9AEB-1074468082EA}"/>
              </a:ext>
            </a:extLst>
          </p:cNvPr>
          <p:cNvSpPr txBox="1"/>
          <p:nvPr/>
        </p:nvSpPr>
        <p:spPr>
          <a:xfrm>
            <a:off x="2483288" y="890772"/>
            <a:ext cx="4085555" cy="783193"/>
          </a:xfrm>
          <a:prstGeom prst="roundRect">
            <a:avLst>
              <a:gd name="adj" fmla="val 27846"/>
            </a:avLst>
          </a:prstGeom>
          <a:solidFill>
            <a:srgbClr val="F3D2B7"/>
          </a:solidFill>
          <a:ln w="38100">
            <a:solidFill>
              <a:srgbClr val="DD8627"/>
            </a:solidFill>
          </a:ln>
        </p:spPr>
        <p:style>
          <a:lnRef idx="2">
            <a:schemeClr val="accent1"/>
          </a:lnRef>
          <a:fillRef idx="1">
            <a:schemeClr val="lt1"/>
          </a:fillRef>
          <a:effectRef idx="0">
            <a:schemeClr val="accent1"/>
          </a:effectRef>
          <a:fontRef idx="minor">
            <a:schemeClr val="dk1"/>
          </a:fontRef>
        </p:style>
        <p:txBody>
          <a:bodyPr wrap="square">
            <a:spAutoFit/>
          </a:bodyPr>
          <a:lstStyle/>
          <a:p>
            <a:pPr algn="ctr" fontAlgn="base"/>
            <a:r>
              <a:rPr lang="en-IN" sz="4000" b="1" dirty="0">
                <a:ln w="22225">
                  <a:solidFill>
                    <a:schemeClr val="accent1">
                      <a:lumMod val="75000"/>
                    </a:schemeClr>
                  </a:solidFill>
                  <a:prstDash val="solid"/>
                </a:ln>
                <a:solidFill>
                  <a:schemeClr val="accent1">
                    <a:lumMod val="20000"/>
                    <a:lumOff val="80000"/>
                  </a:schemeClr>
                </a:solidFill>
              </a:rPr>
              <a:t>Client And Server</a:t>
            </a:r>
          </a:p>
        </p:txBody>
      </p:sp>
      <p:sp>
        <p:nvSpPr>
          <p:cNvPr id="3" name="TextBox 2">
            <a:extLst>
              <a:ext uri="{FF2B5EF4-FFF2-40B4-BE49-F238E27FC236}">
                <a16:creationId xmlns:a16="http://schemas.microsoft.com/office/drawing/2014/main" id="{87581548-99AD-3A4C-A2A8-D559BC494316}"/>
              </a:ext>
            </a:extLst>
          </p:cNvPr>
          <p:cNvSpPr txBox="1"/>
          <p:nvPr/>
        </p:nvSpPr>
        <p:spPr>
          <a:xfrm>
            <a:off x="156454" y="1952086"/>
            <a:ext cx="7177391" cy="3754874"/>
          </a:xfrm>
          <a:prstGeom prst="rect">
            <a:avLst/>
          </a:prstGeom>
          <a:noFill/>
        </p:spPr>
        <p:txBody>
          <a:bodyPr wrap="square">
            <a:spAutoFit/>
          </a:bodyPr>
          <a:lstStyle/>
          <a:p>
            <a:r>
              <a:rPr lang="en-US" sz="2000" b="0" i="0" dirty="0">
                <a:solidFill>
                  <a:srgbClr val="20517A"/>
                </a:solidFill>
                <a:effectLst/>
                <a:latin typeface="Bookman Old Style" panose="02050604050505020204" pitchFamily="18" charset="0"/>
              </a:rPr>
              <a:t>To be secure, both web traffic and messaging platforms must use </a:t>
            </a:r>
            <a:r>
              <a:rPr lang="en-US" sz="2000" i="0" dirty="0">
                <a:solidFill>
                  <a:srgbClr val="20517A"/>
                </a:solidFill>
                <a:effectLst/>
                <a:latin typeface="Bookman Old Style" panose="02050604050505020204" pitchFamily="18" charset="0"/>
              </a:rPr>
              <a:t>cryptographic channels </a:t>
            </a:r>
            <a:r>
              <a:rPr lang="en-US" sz="2000" b="0" i="0" dirty="0">
                <a:solidFill>
                  <a:srgbClr val="20517A"/>
                </a:solidFill>
                <a:effectLst/>
                <a:latin typeface="Bookman Old Style" panose="02050604050505020204" pitchFamily="18" charset="0"/>
              </a:rPr>
              <a:t>to secure communication between their applications' end points. In a web browser, TLS is the industry standard protocol for building those channels.</a:t>
            </a:r>
            <a:r>
              <a:rPr lang="en-IN" sz="2000" i="0" dirty="0">
                <a:solidFill>
                  <a:srgbClr val="20517A"/>
                </a:solidFill>
                <a:effectLst/>
                <a:latin typeface="Bookman Old Style" panose="02050604050505020204" pitchFamily="18" charset="0"/>
              </a:rPr>
              <a:t> </a:t>
            </a:r>
          </a:p>
          <a:p>
            <a:endParaRPr lang="en-IN" sz="2000" dirty="0">
              <a:solidFill>
                <a:srgbClr val="20517A"/>
              </a:solidFill>
              <a:latin typeface="Bookman Old Style" panose="02050604050505020204" pitchFamily="18" charset="0"/>
            </a:endParaRPr>
          </a:p>
          <a:p>
            <a:endParaRPr lang="en-IN" sz="2000" dirty="0">
              <a:solidFill>
                <a:srgbClr val="20517A"/>
              </a:solidFill>
              <a:latin typeface="Bookman Old Style" panose="02050604050505020204" pitchFamily="18" charset="0"/>
            </a:endParaRPr>
          </a:p>
          <a:p>
            <a:r>
              <a:rPr lang="en-IN" sz="2000" i="0" dirty="0">
                <a:solidFill>
                  <a:srgbClr val="20517A"/>
                </a:solidFill>
                <a:effectLst/>
                <a:latin typeface="Bookman Old Style" panose="02050604050505020204" pitchFamily="18" charset="0"/>
              </a:rPr>
              <a:t>The Client Server Architecture is a model/design/structure in which the Client makes the request for any service and the server provides that service or responds to that request.</a:t>
            </a:r>
            <a:endParaRPr lang="en-IN" sz="2000" dirty="0">
              <a:solidFill>
                <a:srgbClr val="20517A"/>
              </a:solidFill>
              <a:latin typeface="Bookman Old Style" panose="02050604050505020204" pitchFamily="18" charset="0"/>
            </a:endParaRPr>
          </a:p>
          <a:p>
            <a:endParaRPr lang="en-IN" dirty="0"/>
          </a:p>
        </p:txBody>
      </p:sp>
      <p:sp>
        <p:nvSpPr>
          <p:cNvPr id="6" name="AutoShape 4" descr="Beautiful and professional PowerPoint backgrounds">
            <a:extLst>
              <a:ext uri="{FF2B5EF4-FFF2-40B4-BE49-F238E27FC236}">
                <a16:creationId xmlns:a16="http://schemas.microsoft.com/office/drawing/2014/main" id="{8BB6ADC6-EFC8-E6D4-F0AA-D671C20AF2F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Rectangle: Rounded Corners 6">
            <a:extLst>
              <a:ext uri="{FF2B5EF4-FFF2-40B4-BE49-F238E27FC236}">
                <a16:creationId xmlns:a16="http://schemas.microsoft.com/office/drawing/2014/main" id="{36DF859B-32DA-E357-8B70-0B14BAA0DC28}"/>
              </a:ext>
            </a:extLst>
          </p:cNvPr>
          <p:cNvSpPr/>
          <p:nvPr/>
        </p:nvSpPr>
        <p:spPr>
          <a:xfrm>
            <a:off x="7357862" y="890773"/>
            <a:ext cx="4701700" cy="4816188"/>
          </a:xfrm>
          <a:prstGeom prst="roundRect">
            <a:avLst>
              <a:gd name="adj" fmla="val 9851"/>
            </a:avLst>
          </a:prstGeom>
          <a:blipFill>
            <a:blip r:embed="rId4"/>
            <a:stretch>
              <a:fillRect/>
            </a:stretch>
          </a:blip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454820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43 Formal Presentation Backgrounds For Powerpoint Images, Stock Photos &amp;  Vectors | Shutterstock">
            <a:extLst>
              <a:ext uri="{FF2B5EF4-FFF2-40B4-BE49-F238E27FC236}">
                <a16:creationId xmlns:a16="http://schemas.microsoft.com/office/drawing/2014/main" id="{90F45455-B779-656D-6DA3-1FBDFE74B011}"/>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b="7143"/>
          <a:stretch/>
        </p:blipFill>
        <p:spPr bwMode="auto">
          <a:xfrm>
            <a:off x="0" y="0"/>
            <a:ext cx="12191999"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E40C5429-F44A-73E1-4E42-48E50DBE4BA2}"/>
              </a:ext>
            </a:extLst>
          </p:cNvPr>
          <p:cNvSpPr/>
          <p:nvPr/>
        </p:nvSpPr>
        <p:spPr>
          <a:xfrm>
            <a:off x="5712645" y="603316"/>
            <a:ext cx="2168164" cy="518474"/>
          </a:xfrm>
          <a:prstGeom prst="rect">
            <a:avLst/>
          </a:prstGeom>
          <a:solidFill>
            <a:schemeClr val="bg1"/>
          </a:solidFill>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4D479BA0-4854-C5E9-92C9-B1421B32DF16}"/>
              </a:ext>
            </a:extLst>
          </p:cNvPr>
          <p:cNvSpPr/>
          <p:nvPr/>
        </p:nvSpPr>
        <p:spPr>
          <a:xfrm>
            <a:off x="659877" y="603316"/>
            <a:ext cx="433632" cy="518474"/>
          </a:xfrm>
          <a:prstGeom prst="rect">
            <a:avLst/>
          </a:prstGeom>
          <a:solidFill>
            <a:schemeClr val="bg1"/>
          </a:solidFill>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Rounded Corners 4">
            <a:extLst>
              <a:ext uri="{FF2B5EF4-FFF2-40B4-BE49-F238E27FC236}">
                <a16:creationId xmlns:a16="http://schemas.microsoft.com/office/drawing/2014/main" id="{EF329222-B90B-2F31-99ED-791ABDD738D0}"/>
              </a:ext>
            </a:extLst>
          </p:cNvPr>
          <p:cNvSpPr/>
          <p:nvPr/>
        </p:nvSpPr>
        <p:spPr>
          <a:xfrm>
            <a:off x="994528" y="216816"/>
            <a:ext cx="4859517" cy="904974"/>
          </a:xfrm>
          <a:prstGeom prst="round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r>
              <a:rPr lang="en-IN" sz="4000" b="1" i="1" dirty="0">
                <a:ln w="12700">
                  <a:solidFill>
                    <a:srgbClr val="D63A3A"/>
                  </a:solidFill>
                  <a:prstDash val="solid"/>
                </a:ln>
                <a:solidFill>
                  <a:srgbClr val="F98667"/>
                </a:solidFill>
                <a:latin typeface="Footlight MT Light" panose="0204060206030A020304" pitchFamily="18" charset="0"/>
              </a:rPr>
              <a:t>Socket Programming</a:t>
            </a:r>
          </a:p>
        </p:txBody>
      </p:sp>
      <p:sp>
        <p:nvSpPr>
          <p:cNvPr id="7" name="TextBox 6">
            <a:extLst>
              <a:ext uri="{FF2B5EF4-FFF2-40B4-BE49-F238E27FC236}">
                <a16:creationId xmlns:a16="http://schemas.microsoft.com/office/drawing/2014/main" id="{72FC7A3D-416D-56EF-B5C1-02A47F945752}"/>
              </a:ext>
            </a:extLst>
          </p:cNvPr>
          <p:cNvSpPr txBox="1"/>
          <p:nvPr/>
        </p:nvSpPr>
        <p:spPr>
          <a:xfrm>
            <a:off x="9019883" y="862554"/>
            <a:ext cx="2790332" cy="4893647"/>
          </a:xfrm>
          <a:prstGeom prst="rect">
            <a:avLst/>
          </a:prstGeom>
          <a:noFill/>
        </p:spPr>
        <p:txBody>
          <a:bodyPr wrap="square">
            <a:spAutoFit/>
          </a:bodyPr>
          <a:lstStyle/>
          <a:p>
            <a:r>
              <a:rPr lang="en-IN" sz="2400" b="0" i="1" dirty="0">
                <a:solidFill>
                  <a:srgbClr val="20517A"/>
                </a:solidFill>
                <a:effectLst/>
                <a:latin typeface="Monotype Corsiva" panose="03010101010201010101" pitchFamily="66" charset="0"/>
              </a:rPr>
              <a:t>Socket programming is a way of connecting two nodes on a network to communicate with each other. One socket(node) listens on a particular port at an IP, while the other socket reaches out to the other to form a connection. The server forms the listener socket while the client reaches out to the server</a:t>
            </a:r>
            <a:endParaRPr lang="en-IN" sz="2400" i="1" dirty="0">
              <a:solidFill>
                <a:srgbClr val="20517A"/>
              </a:solidFill>
              <a:latin typeface="Monotype Corsiva" panose="03010101010201010101" pitchFamily="66" charset="0"/>
            </a:endParaRPr>
          </a:p>
        </p:txBody>
      </p:sp>
      <p:pic>
        <p:nvPicPr>
          <p:cNvPr id="6" name="Picture 2" descr="Socket Programming in C/C++ - GeeksforGeeks">
            <a:extLst>
              <a:ext uri="{FF2B5EF4-FFF2-40B4-BE49-F238E27FC236}">
                <a16:creationId xmlns:a16="http://schemas.microsoft.com/office/drawing/2014/main" id="{F7241DC5-4C99-DE66-04DD-9BA9EFDA185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5305"/>
          <a:stretch/>
        </p:blipFill>
        <p:spPr bwMode="auto">
          <a:xfrm>
            <a:off x="659877" y="862554"/>
            <a:ext cx="7220932" cy="5589617"/>
          </a:xfrm>
          <a:prstGeom prst="rect">
            <a:avLst/>
          </a:prstGeom>
          <a:noFill/>
          <a:effectLst>
            <a:softEdge rad="63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2380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D4FBE79-51B9-433C-B118-6857A83031B9}"/>
              </a:ext>
            </a:extLst>
          </p:cNvPr>
          <p:cNvPicPr>
            <a:picLocks noChangeAspect="1"/>
          </p:cNvPicPr>
          <p:nvPr/>
        </p:nvPicPr>
        <p:blipFill>
          <a:blip r:embed="rId3"/>
          <a:stretch>
            <a:fillRect/>
          </a:stretch>
        </p:blipFill>
        <p:spPr>
          <a:xfrm>
            <a:off x="43180" y="85090"/>
            <a:ext cx="12105640" cy="6772910"/>
          </a:xfrm>
          <a:prstGeom prst="rect">
            <a:avLst/>
          </a:prstGeom>
          <a:ln w="92075">
            <a:solidFill>
              <a:schemeClr val="accent6">
                <a:lumMod val="75000"/>
              </a:schemeClr>
            </a:solidFill>
          </a:ln>
        </p:spPr>
      </p:pic>
      <p:sp>
        <p:nvSpPr>
          <p:cNvPr id="19" name="Title 3">
            <a:extLst>
              <a:ext uri="{FF2B5EF4-FFF2-40B4-BE49-F238E27FC236}">
                <a16:creationId xmlns:a16="http://schemas.microsoft.com/office/drawing/2014/main" id="{EC432946-22F2-4656-8CE4-1734B7A9F4B3}"/>
              </a:ext>
            </a:extLst>
          </p:cNvPr>
          <p:cNvSpPr txBox="1">
            <a:spLocks/>
          </p:cNvSpPr>
          <p:nvPr/>
        </p:nvSpPr>
        <p:spPr>
          <a:xfrm>
            <a:off x="2040673" y="250201"/>
            <a:ext cx="8110654" cy="850437"/>
          </a:xfrm>
          <a:prstGeom prst="roundRect">
            <a:avLst>
              <a:gd name="adj" fmla="val 50000"/>
            </a:avLst>
          </a:prstGeom>
          <a:solidFill>
            <a:schemeClr val="accent5">
              <a:lumMod val="50000"/>
            </a:schemeClr>
          </a:solidFill>
          <a:ln w="38100">
            <a:solidFill>
              <a:srgbClr val="F79C15"/>
            </a:solidFill>
          </a:ln>
        </p:spPr>
        <p:txBody>
          <a:bodyPr wrap="square" rtlCol="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3600" dirty="0">
                <a:solidFill>
                  <a:schemeClr val="accent4">
                    <a:lumMod val="40000"/>
                    <a:lumOff val="60000"/>
                  </a:schemeClr>
                </a:solidFill>
                <a:latin typeface="Lucida Calligraphy" panose="03010101010101010101" pitchFamily="66" charset="0"/>
              </a:rPr>
              <a:t>Flow chart</a:t>
            </a:r>
          </a:p>
        </p:txBody>
      </p:sp>
      <p:pic>
        <p:nvPicPr>
          <p:cNvPr id="20" name="Picture 19">
            <a:extLst>
              <a:ext uri="{FF2B5EF4-FFF2-40B4-BE49-F238E27FC236}">
                <a16:creationId xmlns:a16="http://schemas.microsoft.com/office/drawing/2014/main" id="{FE8C321A-836D-4A47-A644-C9A2325FB780}"/>
              </a:ext>
            </a:extLst>
          </p:cNvPr>
          <p:cNvPicPr>
            <a:picLocks noChangeAspect="1"/>
          </p:cNvPicPr>
          <p:nvPr/>
        </p:nvPicPr>
        <p:blipFill>
          <a:blip r:embed="rId4"/>
          <a:stretch>
            <a:fillRect/>
          </a:stretch>
        </p:blipFill>
        <p:spPr>
          <a:xfrm>
            <a:off x="1765031" y="1350375"/>
            <a:ext cx="8954750" cy="5172797"/>
          </a:xfrm>
          <a:prstGeom prst="rect">
            <a:avLst/>
          </a:prstGeom>
        </p:spPr>
      </p:pic>
    </p:spTree>
    <p:extLst>
      <p:ext uri="{BB962C8B-B14F-4D97-AF65-F5344CB8AC3E}">
        <p14:creationId xmlns:p14="http://schemas.microsoft.com/office/powerpoint/2010/main" val="27511548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imple And Elegant Personal Resume Job Competition Planning Creative Google  Slide Theme And Powerpoint Template - Slidedocs">
            <a:extLst>
              <a:ext uri="{FF2B5EF4-FFF2-40B4-BE49-F238E27FC236}">
                <a16:creationId xmlns:a16="http://schemas.microsoft.com/office/drawing/2014/main" id="{43F7B5F2-EB59-954E-74E8-90582988C0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238" t="16277" r="3905" b="17647"/>
          <a:stretch/>
        </p:blipFill>
        <p:spPr bwMode="auto">
          <a:xfrm flipH="1">
            <a:off x="0" y="0"/>
            <a:ext cx="12182825"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66BFD4E8-3647-49C6-8967-972CB03B90CA}"/>
              </a:ext>
            </a:extLst>
          </p:cNvPr>
          <p:cNvSpPr txBox="1"/>
          <p:nvPr/>
        </p:nvSpPr>
        <p:spPr>
          <a:xfrm flipH="1">
            <a:off x="940519" y="1735600"/>
            <a:ext cx="9980910" cy="3539430"/>
          </a:xfrm>
          <a:prstGeom prst="rect">
            <a:avLst/>
          </a:prstGeom>
          <a:noFill/>
        </p:spPr>
        <p:txBody>
          <a:bodyPr wrap="square" rtlCol="0">
            <a:spAutoFit/>
          </a:bodyPr>
          <a:lstStyle/>
          <a:p>
            <a:pPr marL="285750" indent="-285750">
              <a:buFont typeface="Arial" panose="020B0604020202020204" pitchFamily="34" charset="0"/>
              <a:buChar char="•"/>
            </a:pPr>
            <a:endParaRPr lang="en-IN" sz="3200" dirty="0"/>
          </a:p>
          <a:p>
            <a:pPr marL="285750" indent="-285750">
              <a:buFont typeface="Arial" panose="020B0604020202020204" pitchFamily="34" charset="0"/>
              <a:buChar char="•"/>
            </a:pPr>
            <a:r>
              <a:rPr lang="en-IN" sz="3200" dirty="0"/>
              <a:t>In this Application ,When We select a file to Encrypt ,the Encryption Process takes place by using a key value  and stores in  a memory then Decryption will perform.</a:t>
            </a:r>
          </a:p>
          <a:p>
            <a:pPr marL="285750" indent="-285750">
              <a:buFont typeface="Arial" panose="020B0604020202020204" pitchFamily="34" charset="0"/>
              <a:buChar char="•"/>
            </a:pPr>
            <a:r>
              <a:rPr lang="en-IN" sz="3200" dirty="0"/>
              <a:t>After Encryption process takes place the result passes through client Server using socket programming through Decryption to decrypt the fie.</a:t>
            </a:r>
          </a:p>
        </p:txBody>
      </p:sp>
      <p:sp>
        <p:nvSpPr>
          <p:cNvPr id="3" name="Rectangle 2">
            <a:extLst>
              <a:ext uri="{FF2B5EF4-FFF2-40B4-BE49-F238E27FC236}">
                <a16:creationId xmlns:a16="http://schemas.microsoft.com/office/drawing/2014/main" id="{94598465-B707-5DDD-5DEE-0A95CAC05901}"/>
              </a:ext>
            </a:extLst>
          </p:cNvPr>
          <p:cNvSpPr/>
          <p:nvPr/>
        </p:nvSpPr>
        <p:spPr>
          <a:xfrm>
            <a:off x="1175657" y="589040"/>
            <a:ext cx="3409406" cy="849086"/>
          </a:xfrm>
          <a:prstGeom prst="rect">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b="1" i="1" u="sng" dirty="0">
                <a:ln>
                  <a:solidFill>
                    <a:schemeClr val="accent5">
                      <a:lumMod val="20000"/>
                      <a:lumOff val="80000"/>
                    </a:schemeClr>
                  </a:solidFill>
                </a:ln>
                <a:solidFill>
                  <a:schemeClr val="tx2">
                    <a:lumMod val="60000"/>
                    <a:lumOff val="40000"/>
                  </a:schemeClr>
                </a:solidFill>
                <a:latin typeface="Century Schoolbook" panose="02040604050505020304" pitchFamily="18" charset="0"/>
              </a:rPr>
              <a:t>Procedure:</a:t>
            </a:r>
            <a:endParaRPr lang="en-IN" sz="4000" b="1" i="1" u="sng" dirty="0">
              <a:ln>
                <a:solidFill>
                  <a:schemeClr val="accent5">
                    <a:lumMod val="20000"/>
                    <a:lumOff val="80000"/>
                  </a:schemeClr>
                </a:solidFill>
              </a:ln>
              <a:solidFill>
                <a:schemeClr val="tx2">
                  <a:lumMod val="60000"/>
                  <a:lumOff val="40000"/>
                </a:schemeClr>
              </a:solidFill>
              <a:latin typeface="Century Schoolbook" panose="02040604050505020304" pitchFamily="18" charset="0"/>
            </a:endParaRPr>
          </a:p>
        </p:txBody>
      </p:sp>
    </p:spTree>
    <p:extLst>
      <p:ext uri="{BB962C8B-B14F-4D97-AF65-F5344CB8AC3E}">
        <p14:creationId xmlns:p14="http://schemas.microsoft.com/office/powerpoint/2010/main" val="7404205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33AE12DAED7F44F93E25A75E150E8A2" ma:contentTypeVersion="15" ma:contentTypeDescription="Create a new document." ma:contentTypeScope="" ma:versionID="e35b880c32a40a0511a96274c85fa871">
  <xsd:schema xmlns:xsd="http://www.w3.org/2001/XMLSchema" xmlns:xs="http://www.w3.org/2001/XMLSchema" xmlns:p="http://schemas.microsoft.com/office/2006/metadata/properties" xmlns:ns2="195b1728-e40a-4b73-8d35-ba2418e57bd1" xmlns:ns3="ef049ff0-ed6c-414d-8515-ef774b4481c0" targetNamespace="http://schemas.microsoft.com/office/2006/metadata/properties" ma:root="true" ma:fieldsID="588e2ffb47b05500c80185008bd2d66b" ns2:_="" ns3:_="">
    <xsd:import namespace="195b1728-e40a-4b73-8d35-ba2418e57bd1"/>
    <xsd:import namespace="ef049ff0-ed6c-414d-8515-ef774b4481c0"/>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LengthInSeconds" minOccurs="0"/>
                <xsd:element ref="ns2:MediaServiceLocation" minOccurs="0"/>
                <xsd:element ref="ns2:MediaServiceGenerationTime" minOccurs="0"/>
                <xsd:element ref="ns2:MediaServiceEventHashCode" minOccurs="0"/>
                <xsd:element ref="ns2:lcf76f155ced4ddcb4097134ff3c332f" minOccurs="0"/>
                <xsd:element ref="ns3:TaxCatchAll" minOccurs="0"/>
                <xsd:element ref="ns2:MediaServiceOCR"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95b1728-e40a-4b73-8d35-ba2418e57bd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Location" ma:index="13" nillable="true" ma:displayName="Location" ma:indexed="true"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dcc8788f-f679-4de9-afe2-1653e9c0f3d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f049ff0-ed6c-414d-8515-ef774b4481c0"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0078c473-ef8b-4228-aa7f-04a07bc38dad}" ma:internalName="TaxCatchAll" ma:showField="CatchAllData" ma:web="ef049ff0-ed6c-414d-8515-ef774b4481c0">
      <xsd:complexType>
        <xsd:complexContent>
          <xsd:extension base="dms:MultiChoiceLookup">
            <xsd:sequence>
              <xsd:element name="Value" type="dms:Lookup" maxOccurs="unbounded" minOccurs="0" nillable="true"/>
            </xsd:sequence>
          </xsd:extension>
        </xsd:complexContent>
      </xsd:complexType>
    </xsd:element>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ef049ff0-ed6c-414d-8515-ef774b4481c0" xsi:nil="true"/>
    <lcf76f155ced4ddcb4097134ff3c332f xmlns="195b1728-e40a-4b73-8d35-ba2418e57bd1">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B88B6D5-5D73-4258-96C1-4E08353F36CE}"/>
</file>

<file path=customXml/itemProps2.xml><?xml version="1.0" encoding="utf-8"?>
<ds:datastoreItem xmlns:ds="http://schemas.openxmlformats.org/officeDocument/2006/customXml" ds:itemID="{B3892AF8-C6FF-435A-8995-132E1DF4AC70}">
  <ds:schemaRefs>
    <ds:schemaRef ds:uri="http://schemas.microsoft.com/office/infopath/2007/PartnerControls"/>
    <ds:schemaRef ds:uri="900b704a-2249-4c80-b9f7-e97e7f02b352"/>
    <ds:schemaRef ds:uri="http://purl.org/dc/elements/1.1/"/>
    <ds:schemaRef ds:uri="http://schemas.microsoft.com/office/2006/metadata/properties"/>
    <ds:schemaRef ds:uri="http://purl.org/dc/terms/"/>
    <ds:schemaRef ds:uri="http://schemas.openxmlformats.org/package/2006/metadata/core-properties"/>
    <ds:schemaRef ds:uri="9151d8c8-19f0-44c2-ab40-c8c22d887043"/>
    <ds:schemaRef ds:uri="http://schemas.microsoft.com/office/2006/documentManagement/types"/>
    <ds:schemaRef ds:uri="http://www.w3.org/XML/1998/namespace"/>
    <ds:schemaRef ds:uri="http://purl.org/dc/dcmitype/"/>
  </ds:schemaRefs>
</ds:datastoreItem>
</file>

<file path=customXml/itemProps3.xml><?xml version="1.0" encoding="utf-8"?>
<ds:datastoreItem xmlns:ds="http://schemas.openxmlformats.org/officeDocument/2006/customXml" ds:itemID="{96D8A03C-4803-42AB-A3D9-7C0D2F33300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1812</TotalTime>
  <Words>445</Words>
  <Application>Microsoft Office PowerPoint</Application>
  <PresentationFormat>Widescreen</PresentationFormat>
  <Paragraphs>59</Paragraphs>
  <Slides>17</Slides>
  <Notes>8</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17</vt:i4>
      </vt:variant>
    </vt:vector>
  </HeadingPairs>
  <TitlesOfParts>
    <vt:vector size="34" baseType="lpstr">
      <vt:lpstr>Arial</vt:lpstr>
      <vt:lpstr>Bookman Old Style</vt:lpstr>
      <vt:lpstr>Calibri</vt:lpstr>
      <vt:lpstr>Calibri Light</vt:lpstr>
      <vt:lpstr>Century Schoolbook</vt:lpstr>
      <vt:lpstr>Constantia</vt:lpstr>
      <vt:lpstr>Footlight MT Light</vt:lpstr>
      <vt:lpstr>Goudy Old Style</vt:lpstr>
      <vt:lpstr>High Tower Text</vt:lpstr>
      <vt:lpstr>Imprint MT Shadow</vt:lpstr>
      <vt:lpstr>Lucida Calligraphy</vt:lpstr>
      <vt:lpstr>Lucida Fax</vt:lpstr>
      <vt:lpstr>Monotype Corsiva</vt:lpstr>
      <vt:lpstr>Rockwell Extra Bold</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Tamma Prasanthi</dc:creator>
  <cp:lastModifiedBy>Tamma V K S Prasanthi[CAPG-97]</cp:lastModifiedBy>
  <cp:revision>99</cp:revision>
  <dcterms:created xsi:type="dcterms:W3CDTF">2022-12-09T13:27:10Z</dcterms:created>
  <dcterms:modified xsi:type="dcterms:W3CDTF">2023-01-16T00:52:11Z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0x010100733AE12DAED7F44F93E25A75E150E8A2</vt:lpwstr>
  </property>
  <property fmtid="{D5CDD505-2E9C-101B-9397-08002B2CF9AE}" pid="3" name="MediaServiceImageTags">
    <vt:lpwstr/>
  </property>
</Properties>
</file>

<file path=docProps/thumbnail.jpeg>
</file>